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86" r:id="rId2"/>
    <p:sldId id="288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75" r:id="rId13"/>
    <p:sldId id="285" r:id="rId14"/>
    <p:sldId id="268" r:id="rId15"/>
  </p:sldIdLst>
  <p:sldSz cx="9144000" cy="5143500" type="screen16x9"/>
  <p:notesSz cx="6858000" cy="91440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A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19" autoAdjust="0"/>
    <p:restoredTop sz="87617" autoAdjust="0"/>
  </p:normalViewPr>
  <p:slideViewPr>
    <p:cSldViewPr>
      <p:cViewPr varScale="1">
        <p:scale>
          <a:sx n="152" d="100"/>
          <a:sy n="152" d="100"/>
        </p:scale>
        <p:origin x="86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A8ADFD5B-A66C-449C-B6E8-FB716D07777D}" type="datetimeFigureOut">
              <a:rPr lang="fr-FR"/>
              <a:pPr/>
              <a:t>17/12/2018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CA5D3BF3-D352-46FC-8343-31F56E6730EA}" type="slidenum">
              <a:rPr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351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fr-FR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fr-FR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fr-FR">
                <a:solidFill>
                  <a:srgbClr val="FFFFFF"/>
                </a:solidFill>
              </a:rPr>
              <a:pPr algn="ctr"/>
              <a:t>17/12/2018</a:t>
            </a:fld>
            <a:endParaRPr kumimoji="0" lang="fr-FR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fr-FR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fr-FR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fr-FR">
                <a:solidFill>
                  <a:schemeClr val="tx2"/>
                </a:solidFill>
              </a:rPr>
              <a:pPr/>
              <a:t>‹N°›</a:t>
            </a:fld>
            <a:endParaRPr kumimoji="0" lang="fr-FR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fr-FR" cap="all" baseline="0"/>
            </a:lvl1pPr>
            <a:extLst/>
          </a:lstStyle>
          <a:p>
            <a:pPr eaLnBrk="1" latinLnBrk="0" hangingPunct="1"/>
            <a:r>
              <a:rPr lang="fr-FR"/>
              <a:t>Cliquez et modifiez le titre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fr-FR"/>
              <a:t>Cliquez et modifiez le titre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kumimoji="0" lang="fr-FR"/>
              <a:pPr/>
              <a:t>17/12/2018</a:t>
            </a:fld>
            <a:endParaRPr kumimoji="0" lang="fr-F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fr-FR" sz="1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fr-FR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fr-FR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kumimoji="0" lang="fr-FR"/>
              <a:pPr/>
              <a:t>17/12/2018</a:t>
            </a:fld>
            <a:endParaRPr kumimoji="0"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fr-FR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fr-FR" sz="2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fr-FR"/>
              <a:t>Cliquez et modifiez le titre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kumimoji="0" lang="fr-FR"/>
              <a:pPr/>
              <a:t>17/12/2018</a:t>
            </a:fld>
            <a:endParaRPr kumimoji="0"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kumimoji="0" lang="fr-FR" sz="1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fr-FR"/>
            </a:lvl1pPr>
            <a:extLst/>
          </a:lstStyle>
          <a:p>
            <a:pPr eaLnBrk="1" latinLnBrk="0" hangingPunct="1"/>
            <a:r>
              <a:rPr lang="fr-FR"/>
              <a:t>Cliquez et modifiez le titre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kumimoji="0" lang="fr-FR"/>
              <a:pPr/>
              <a:t>17/12/2018</a:t>
            </a:fld>
            <a:endParaRPr kumimoji="0"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kumimoji="0" lang="fr-FR" sz="1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fr-F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fr-F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fr-F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kumimoji="0" lang="fr-FR"/>
              <a:pPr/>
              <a:t>17/12/2018</a:t>
            </a:fld>
            <a:endParaRPr kumimoji="0"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fr-FR">
                <a:solidFill>
                  <a:srgbClr val="FFFFFF"/>
                </a:solidFill>
              </a:rPr>
              <a:pPr/>
              <a:t>‹N°›</a:t>
            </a:fld>
            <a:endParaRPr kumimoji="0"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kumimoji="0" lang="fr-FR"/>
              <a:pPr/>
              <a:t>17/12/2018</a:t>
            </a:fld>
            <a:endParaRPr kumimoji="0"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fr-FR">
                <a:solidFill>
                  <a:schemeClr val="tx2"/>
                </a:solidFill>
              </a:rPr>
              <a:pPr/>
              <a:t>‹N°›</a:t>
            </a:fld>
            <a:endParaRPr kumimoji="0" lang="fr-FR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fr-FR" sz="4200" b="0"/>
            </a:lvl1pPr>
            <a:extLst/>
          </a:lstStyle>
          <a:p>
            <a:pPr eaLnBrk="1" latinLnBrk="0" hangingPunct="1"/>
            <a:r>
              <a:rPr lang="fr-FR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kumimoji="0" lang="fr-FR"/>
              <a:pPr/>
              <a:t>17/12/2018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fr-FR">
                <a:solidFill>
                  <a:srgbClr val="FFFFFF"/>
                </a:solidFill>
              </a:rPr>
              <a:pPr/>
              <a:t>‹N°›</a:t>
            </a:fld>
            <a:endParaRPr kumimoji="0" lang="fr-FR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fr-FR" sz="1800"/>
            </a:lvl1pPr>
            <a:lvl2pPr eaLnBrk="1" latinLnBrk="0" hangingPunct="1">
              <a:buNone/>
              <a:defRPr kumimoji="0" lang="fr-FR" sz="1200"/>
            </a:lvl2pPr>
            <a:lvl3pPr eaLnBrk="1" latinLnBrk="0" hangingPunct="1">
              <a:buNone/>
              <a:defRPr kumimoji="0" lang="fr-FR" sz="1000"/>
            </a:lvl3pPr>
            <a:lvl4pPr eaLnBrk="1" latinLnBrk="0" hangingPunct="1">
              <a:buNone/>
              <a:defRPr kumimoji="0" lang="fr-FR" sz="900"/>
            </a:lvl4pPr>
            <a:lvl5pPr eaLnBrk="1" latinLnBrk="0" hangingPunct="1">
              <a:buNone/>
              <a:defRPr kumimoji="0" lang="fr-FR" sz="9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fr-FR" sz="3200"/>
            </a:lvl1pPr>
            <a:extLst/>
          </a:lstStyle>
          <a:p>
            <a:pPr eaLnBrk="1" latinLnBrk="0" hangingPunct="1"/>
            <a:r>
              <a:rPr lang="fr-FR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fr-FR" sz="1700"/>
            </a:lvl1pPr>
            <a:lvl2pPr eaLnBrk="1" latinLnBrk="0" hangingPunct="1">
              <a:buFontTx/>
              <a:buNone/>
              <a:defRPr kumimoji="0" lang="fr-FR" sz="1200"/>
            </a:lvl2pPr>
            <a:lvl3pPr eaLnBrk="1" latinLnBrk="0" hangingPunct="1">
              <a:buFontTx/>
              <a:buNone/>
              <a:defRPr kumimoji="0" lang="fr-FR" sz="1000"/>
            </a:lvl3pPr>
            <a:lvl4pPr eaLnBrk="1" latinLnBrk="0" hangingPunct="1">
              <a:buFontTx/>
              <a:buNone/>
              <a:defRPr kumimoji="0" lang="fr-FR" sz="900"/>
            </a:lvl4pPr>
            <a:lvl5pPr eaLnBrk="1" latinLnBrk="0" hangingPunct="1">
              <a:buFontTx/>
              <a:buNone/>
              <a:defRPr kumimoji="0" lang="fr-FR" sz="9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fr-FR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fr-FR"/>
              <a:t>Cliquez et modifiez le titre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4606EA6-EFEA-4C30-9264-4F9291A5780D}" type="datetime1">
              <a:rPr kumimoji="0" lang="fr-FR"/>
              <a:pPr/>
              <a:t>17/12/2018</a:t>
            </a:fld>
            <a:endParaRPr kumimoji="0"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fr-FR" sz="2800"/>
            </a:lvl1pPr>
            <a:extLst/>
          </a:lstStyle>
          <a:p>
            <a:pPr algn="ctr"/>
            <a:fld id="{8F82E0A0-C266-4798-8C8F-B9F91E9DA37E}" type="slidenum">
              <a:rPr kumimoji="0" lang="fr-FR" sz="28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kumimoji="0"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fr-FR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kumimoji="0" lang="fr-FR"/>
              <a:pPr/>
              <a:t>17/12/2018</a:t>
            </a:fld>
            <a:endParaRPr kumimoji="0" lang="fr-FR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fr-FR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fr-FR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fr-FR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fr-FR" sz="1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eaLnBrk="1" latinLnBrk="0" hangingPunct="1"/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fr-FR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fr-FR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fr-F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fr-F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iberte-pour-apprendre.fr/?page_id=124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iberte-pour-apprendre.fr/?page_id=124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 Mans Université | IUT | 2018-19 | JCL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411760" y="1266056"/>
            <a:ext cx="6477000" cy="1665734"/>
          </a:xfrm>
        </p:spPr>
        <p:txBody>
          <a:bodyPr>
            <a:normAutofit/>
          </a:bodyPr>
          <a:lstStyle/>
          <a:p>
            <a:r>
              <a:rPr lang="fr-FR" dirty="0">
                <a:latin typeface="+mn-lt"/>
              </a:rPr>
              <a:t>PETIT PRÉCIS DE RÉDACTION </a:t>
            </a:r>
            <a:br>
              <a:rPr lang="fr-FR" dirty="0">
                <a:latin typeface="+mn-lt"/>
              </a:rPr>
            </a:br>
            <a:r>
              <a:rPr lang="fr-FR" sz="2400" dirty="0">
                <a:latin typeface="+mn-lt"/>
              </a:rPr>
              <a:t>À l’USAGE DES ÉTUDIANT.ES DE 1° et 2° ANNÉES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>
          <a:xfrm>
            <a:off x="2411760" y="3003798"/>
            <a:ext cx="6477000" cy="729630"/>
          </a:xfrm>
          <a:prstGeom prst="rect">
            <a:avLst/>
          </a:prstGeom>
        </p:spPr>
        <p:txBody>
          <a:bodyPr vert="horz" rtlCol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fr-FR" sz="4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3200" dirty="0">
                <a:solidFill>
                  <a:srgbClr val="1FAECD"/>
                </a:solidFill>
                <a:latin typeface="+mn-lt"/>
              </a:rPr>
              <a:t>SYNTAXE ÉCRITE | SYNTAXE ORALE</a:t>
            </a:r>
          </a:p>
        </p:txBody>
      </p:sp>
    </p:spTree>
    <p:extLst>
      <p:ext uri="{BB962C8B-B14F-4D97-AF65-F5344CB8AC3E}">
        <p14:creationId xmlns:p14="http://schemas.microsoft.com/office/powerpoint/2010/main" val="3254199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Observation (4)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7850832" cy="3307431"/>
          </a:xfrm>
        </p:spPr>
        <p:txBody>
          <a:bodyPr>
            <a:normAutofit/>
          </a:bodyPr>
          <a:lstStyle/>
          <a:p>
            <a:pPr marL="0" indent="0">
              <a:buClr>
                <a:srgbClr val="22A8B1"/>
              </a:buClr>
              <a:buNone/>
            </a:pPr>
            <a:r>
              <a:rPr lang="fr-FR" sz="4000" dirty="0"/>
              <a:t> À l’oral, le locuteur </a:t>
            </a:r>
          </a:p>
          <a:p>
            <a:pPr lvl="2">
              <a:buClr>
                <a:srgbClr val="22A8B1"/>
              </a:buClr>
              <a:buFont typeface="Wingdings" charset="2"/>
              <a:buChar char="u"/>
            </a:pPr>
            <a:r>
              <a:rPr lang="fr-FR" sz="3400" dirty="0"/>
              <a:t>s’implique, </a:t>
            </a:r>
          </a:p>
          <a:p>
            <a:pPr lvl="2">
              <a:buClr>
                <a:srgbClr val="22A8B1"/>
              </a:buClr>
              <a:buFont typeface="Wingdings" charset="2"/>
              <a:buChar char="u"/>
            </a:pPr>
            <a:r>
              <a:rPr lang="fr-FR" sz="3400" dirty="0"/>
              <a:t>se répète </a:t>
            </a:r>
          </a:p>
          <a:p>
            <a:pPr lvl="2">
              <a:buClr>
                <a:srgbClr val="22A8B1"/>
              </a:buClr>
              <a:buFont typeface="Wingdings" charset="2"/>
              <a:buChar char="u"/>
            </a:pPr>
            <a:r>
              <a:rPr lang="fr-FR" sz="3400" dirty="0"/>
              <a:t>et supprime des mots (code) </a:t>
            </a:r>
          </a:p>
          <a:p>
            <a:pPr marL="0" indent="0">
              <a:buClr>
                <a:srgbClr val="22A8B1"/>
              </a:buClr>
              <a:buNone/>
            </a:pPr>
            <a:r>
              <a:rPr lang="fr-FR" sz="4000" dirty="0"/>
              <a:t>pour se faire comprendre.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90533" y="829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7587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7850832" cy="3307431"/>
          </a:xfrm>
        </p:spPr>
        <p:txBody>
          <a:bodyPr>
            <a:normAutofit/>
          </a:bodyPr>
          <a:lstStyle/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En </a:t>
            </a:r>
            <a:r>
              <a:rPr lang="fr-FR" sz="4000" dirty="0">
                <a:solidFill>
                  <a:srgbClr val="22A8B1"/>
                </a:solidFill>
              </a:rPr>
              <a:t>supprimant</a:t>
            </a:r>
            <a:r>
              <a:rPr lang="fr-FR" sz="4000" dirty="0"/>
              <a:t> les marques de la syntaxe </a:t>
            </a:r>
            <a:r>
              <a:rPr lang="fr-FR" sz="4000" dirty="0">
                <a:solidFill>
                  <a:srgbClr val="22A8B1"/>
                </a:solidFill>
              </a:rPr>
              <a:t>orale</a:t>
            </a:r>
            <a:r>
              <a:rPr lang="fr-FR" sz="4000" dirty="0"/>
              <a:t>, on se rapproche de la </a:t>
            </a:r>
            <a:r>
              <a:rPr lang="fr-FR" sz="4000" dirty="0">
                <a:solidFill>
                  <a:srgbClr val="22A8B1"/>
                </a:solidFill>
              </a:rPr>
              <a:t>syntaxe écrite</a:t>
            </a:r>
            <a:r>
              <a:rPr lang="fr-FR" sz="4000" dirty="0"/>
              <a:t>. 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On, c’est nous.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90533" y="829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4835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Action !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8066856" cy="3307431"/>
          </a:xfrm>
        </p:spPr>
        <p:txBody>
          <a:bodyPr>
            <a:normAutofit/>
          </a:bodyPr>
          <a:lstStyle/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 Supprimons les répétitions orales</a:t>
            </a:r>
            <a:endParaRPr lang="fr-FR" sz="3100" dirty="0"/>
          </a:p>
          <a:p>
            <a:pPr marL="1051560" lvl="3" indent="0">
              <a:buClr>
                <a:srgbClr val="22A8B1"/>
              </a:buClr>
              <a:buNone/>
            </a:pPr>
            <a:r>
              <a:rPr lang="fr-FR" sz="3100" dirty="0"/>
              <a:t>– </a:t>
            </a:r>
            <a:r>
              <a:rPr lang="fr-FR" sz="3100" strike="sngStrike" dirty="0">
                <a:solidFill>
                  <a:srgbClr val="000000"/>
                </a:solidFill>
              </a:rPr>
              <a:t>Moi, </a:t>
            </a:r>
            <a:r>
              <a:rPr lang="fr-FR" sz="3100" dirty="0">
                <a:solidFill>
                  <a:srgbClr val="000000"/>
                </a:solidFill>
              </a:rPr>
              <a:t>la syntaxe</a:t>
            </a:r>
            <a:r>
              <a:rPr lang="fr-FR" sz="3100" strike="sngStrike" dirty="0">
                <a:solidFill>
                  <a:srgbClr val="000000"/>
                </a:solidFill>
              </a:rPr>
              <a:t>, ça </a:t>
            </a:r>
            <a:r>
              <a:rPr lang="fr-FR" sz="3100" dirty="0">
                <a:solidFill>
                  <a:srgbClr val="000000"/>
                </a:solidFill>
              </a:rPr>
              <a:t>me dit rien. 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 Rétablissons le code écrit (ne… rien)</a:t>
            </a:r>
          </a:p>
          <a:p>
            <a:pPr marL="1005840" lvl="6" indent="0">
              <a:spcBef>
                <a:spcPts val="700"/>
              </a:spcBef>
              <a:buClr>
                <a:srgbClr val="22A8B1"/>
              </a:buClr>
              <a:buSzPct val="60000"/>
              <a:buNone/>
            </a:pPr>
            <a:r>
              <a:rPr lang="fr-FR" sz="2900" b="1" dirty="0">
                <a:solidFill>
                  <a:srgbClr val="22A8B1"/>
                </a:solidFill>
              </a:rPr>
              <a:t>La syntaxe ne me dit rien.</a:t>
            </a:r>
            <a:endParaRPr lang="fr-FR" sz="2900" dirty="0">
              <a:solidFill>
                <a:srgbClr val="000000"/>
              </a:solidFill>
            </a:endParaRPr>
          </a:p>
          <a:p>
            <a:pPr>
              <a:buClr>
                <a:srgbClr val="22A8B1"/>
              </a:buClr>
              <a:buFont typeface="Wingdings" charset="2"/>
              <a:buChar char="u"/>
            </a:pPr>
            <a:endParaRPr lang="fr-FR" sz="4000" dirty="0"/>
          </a:p>
          <a:p>
            <a:pPr marL="0" indent="0">
              <a:buClr>
                <a:srgbClr val="22A8B1"/>
              </a:buClr>
              <a:buNone/>
            </a:pP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4690533" y="829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2560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PAUSE…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4788024" y="3075806"/>
            <a:ext cx="3962400" cy="1579239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Clr>
                <a:srgbClr val="22A8B1"/>
              </a:buClr>
              <a:buNone/>
            </a:pPr>
            <a:r>
              <a:rPr lang="fr-FR" sz="4000" dirty="0"/>
              <a:t>Vous pouvez en restez là et terminer </a:t>
            </a:r>
            <a:r>
              <a:rPr lang="fr-FR" sz="4000" dirty="0">
                <a:hlinkClick r:id="" action="ppaction://hlinkshowjump?jump=lastslide"/>
              </a:rPr>
              <a:t>ici</a:t>
            </a:r>
            <a:r>
              <a:rPr lang="fr-FR" sz="4000" dirty="0"/>
              <a:t> ou revenir au </a:t>
            </a:r>
            <a:r>
              <a:rPr lang="fr-FR" sz="4000" dirty="0">
                <a:hlinkClick r:id="" action="ppaction://hlinkshowjump?jump=firstslide"/>
              </a:rPr>
              <a:t>commencement</a:t>
            </a:r>
            <a:r>
              <a:rPr lang="fr-FR" sz="4000" dirty="0"/>
              <a:t>.  </a:t>
            </a:r>
          </a:p>
          <a:p>
            <a:pPr marL="0" indent="0">
              <a:buClr>
                <a:srgbClr val="22A8B1"/>
              </a:buClr>
              <a:buNone/>
            </a:pP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4690533" y="829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Rectangle 2"/>
          <p:cNvSpPr>
            <a:spLocks noGrp="1"/>
          </p:cNvSpPr>
          <p:nvPr>
            <p:ph sz="quarter" idx="13"/>
          </p:nvPr>
        </p:nvSpPr>
        <p:spPr>
          <a:xfrm>
            <a:off x="611560" y="1491630"/>
            <a:ext cx="4176464" cy="1579239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Clr>
                <a:srgbClr val="22A8B1"/>
              </a:buClr>
              <a:buNone/>
            </a:pPr>
            <a:r>
              <a:rPr lang="fr-FR" sz="4000" dirty="0"/>
              <a:t>Voir un autre </a:t>
            </a:r>
            <a:r>
              <a:rPr lang="fr-FR" sz="4000" dirty="0">
                <a:hlinkClick r:id="rId3"/>
              </a:rPr>
              <a:t>exemple</a:t>
            </a:r>
            <a:r>
              <a:rPr lang="fr-FR" sz="4000" dirty="0"/>
              <a:t> commenté.</a:t>
            </a:r>
          </a:p>
        </p:txBody>
      </p:sp>
    </p:spTree>
    <p:extLst>
      <p:ext uri="{BB962C8B-B14F-4D97-AF65-F5344CB8AC3E}">
        <p14:creationId xmlns:p14="http://schemas.microsoft.com/office/powerpoint/2010/main" val="3340490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Écrire, c’est… </a:t>
            </a:r>
          </a:p>
        </p:txBody>
      </p:sp>
      <p:sp>
        <p:nvSpPr>
          <p:cNvPr id="5" name="Rectangle 2"/>
          <p:cNvSpPr>
            <a:spLocks noGrp="1"/>
          </p:cNvSpPr>
          <p:nvPr>
            <p:ph sz="quarter" idx="13"/>
          </p:nvPr>
        </p:nvSpPr>
        <p:spPr>
          <a:xfrm>
            <a:off x="4139952" y="2139702"/>
            <a:ext cx="936104" cy="1800200"/>
          </a:xfrm>
        </p:spPr>
        <p:txBody>
          <a:bodyPr anchor="ctr">
            <a:normAutofit/>
          </a:bodyPr>
          <a:lstStyle/>
          <a:p>
            <a:pPr marL="0" indent="0">
              <a:buClr>
                <a:schemeClr val="bg2">
                  <a:lumMod val="50000"/>
                </a:schemeClr>
              </a:buClr>
              <a:buNone/>
            </a:pPr>
            <a:r>
              <a:rPr lang="fr-FR" sz="3200" dirty="0"/>
              <a:t> </a:t>
            </a:r>
            <a:r>
              <a:rPr lang="fr-FR" sz="6600" dirty="0">
                <a:solidFill>
                  <a:srgbClr val="1FAECD"/>
                </a:solidFill>
              </a:rPr>
              <a:t>»   </a:t>
            </a:r>
          </a:p>
          <a:p>
            <a:pPr marL="0" indent="0">
              <a:buClr>
                <a:schemeClr val="bg2">
                  <a:lumMod val="50000"/>
                </a:schemeClr>
              </a:buClr>
              <a:buNone/>
            </a:pPr>
            <a:r>
              <a:rPr lang="fr-FR" sz="3200" dirty="0"/>
              <a:t> 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4"/>
          </p:nvPr>
        </p:nvSpPr>
        <p:spPr>
          <a:xfrm>
            <a:off x="467544" y="1563638"/>
            <a:ext cx="3672408" cy="3024336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endParaRPr lang="fr-FR" sz="2400" dirty="0"/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2400" dirty="0"/>
              <a:t>Supprimer les répétitions orales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2400" dirty="0"/>
              <a:t>Limiter la présence insistante du locuteur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2400" dirty="0"/>
              <a:t>Découper le discours en phrases autonomes, fortement ponctuées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2400" dirty="0"/>
              <a:t>Affiner le vocabulaire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2400" dirty="0"/>
              <a:t>Vérifier les liaisons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2400" dirty="0"/>
              <a:t>Relire le texte obtenu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2400" dirty="0"/>
              <a:t>Et recommencer le processus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2400" dirty="0">
                <a:hlinkClick r:id="" action="ppaction://noaction"/>
              </a:rPr>
              <a:t>Revenir</a:t>
            </a:r>
            <a:r>
              <a:rPr lang="fr-FR" sz="2400" dirty="0"/>
              <a:t> à l’exemple commenté 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endParaRPr lang="fr-FR" sz="2400" dirty="0"/>
          </a:p>
          <a:p>
            <a:endParaRPr lang="fr-FR" sz="3200" dirty="0"/>
          </a:p>
        </p:txBody>
      </p:sp>
      <p:sp>
        <p:nvSpPr>
          <p:cNvPr id="6" name="Rectangle 2"/>
          <p:cNvSpPr>
            <a:spLocks noGrp="1"/>
          </p:cNvSpPr>
          <p:nvPr>
            <p:ph sz="quarter" idx="4294967295"/>
          </p:nvPr>
        </p:nvSpPr>
        <p:spPr>
          <a:xfrm>
            <a:off x="5076056" y="1923678"/>
            <a:ext cx="3528392" cy="2160588"/>
          </a:xfrm>
        </p:spPr>
        <p:txBody>
          <a:bodyPr anchor="ctr">
            <a:normAutofit/>
          </a:bodyPr>
          <a:lstStyle/>
          <a:p>
            <a:pPr marL="0" indent="0">
              <a:buClr>
                <a:schemeClr val="bg2">
                  <a:lumMod val="50000"/>
                </a:schemeClr>
              </a:buClr>
              <a:buNone/>
            </a:pPr>
            <a:r>
              <a:rPr lang="fr-FR" sz="3200" dirty="0"/>
              <a:t> … proposer peu de mots pour beaucoup de sens…</a:t>
            </a: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6876256" y="3651870"/>
            <a:ext cx="1728192" cy="936104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lang="fr-FR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lang="fr-FR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lang="fr-FR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lang="fr-F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lang="fr-F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lang="fr-F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lang="fr-F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>
              <a:buClr>
                <a:schemeClr val="bg2">
                  <a:lumMod val="50000"/>
                </a:schemeClr>
              </a:buClr>
              <a:buFont typeface="Wingdings" charset="0"/>
              <a:buChar char="Ø"/>
            </a:pPr>
            <a:r>
              <a:rPr lang="fr-FR" sz="1400" dirty="0">
                <a:hlinkClick r:id="rId3"/>
              </a:rPr>
              <a:t>EXEMPLE</a:t>
            </a:r>
            <a:endParaRPr lang="fr-FR" sz="1400" dirty="0"/>
          </a:p>
          <a:p>
            <a:pPr algn="r">
              <a:buClr>
                <a:schemeClr val="bg2">
                  <a:lumMod val="50000"/>
                </a:schemeClr>
              </a:buClr>
              <a:buFont typeface="Wingdings" charset="0"/>
              <a:buChar char="Ø"/>
            </a:pPr>
            <a:r>
              <a:rPr lang="fr-FR" sz="1400" dirty="0">
                <a:hlinkClick r:id="" action="ppaction://hlinkshowjump?jump=firstslide"/>
              </a:rPr>
              <a:t>RETOUR DÉBUT</a:t>
            </a:r>
            <a:endParaRPr lang="fr-FR" sz="1400" dirty="0"/>
          </a:p>
          <a:p>
            <a:pPr algn="r">
              <a:buClr>
                <a:schemeClr val="bg2">
                  <a:lumMod val="50000"/>
                </a:schemeClr>
              </a:buClr>
              <a:buFont typeface="Wingdings" charset="0"/>
              <a:buChar char="Ø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241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dire ou l’écrire ?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7850832" cy="2227311"/>
          </a:xfrm>
        </p:spPr>
        <p:txBody>
          <a:bodyPr>
            <a:normAutofit/>
          </a:bodyPr>
          <a:lstStyle/>
          <a:p>
            <a:pPr marL="0" indent="0">
              <a:buClr>
                <a:srgbClr val="22A8B1"/>
              </a:buClr>
              <a:buNone/>
            </a:pPr>
            <a:endParaRPr lang="fr-FR" sz="1800" dirty="0"/>
          </a:p>
          <a:p>
            <a:pPr marL="0" indent="0">
              <a:buClr>
                <a:srgbClr val="22A8B1"/>
              </a:buClr>
              <a:buNone/>
            </a:pPr>
            <a:r>
              <a:rPr lang="fr-FR" sz="4000" dirty="0"/>
              <a:t>Il existe une différence entre syntaxe</a:t>
            </a:r>
            <a:r>
              <a:rPr lang="fr-FR" sz="4000" b="1" dirty="0"/>
              <a:t> </a:t>
            </a:r>
            <a:r>
              <a:rPr lang="fr-FR" sz="4000" b="1" dirty="0">
                <a:solidFill>
                  <a:srgbClr val="1FAECD"/>
                </a:solidFill>
              </a:rPr>
              <a:t>écrite</a:t>
            </a:r>
            <a:r>
              <a:rPr lang="fr-FR" sz="4000" b="1" dirty="0"/>
              <a:t> </a:t>
            </a:r>
            <a:r>
              <a:rPr lang="fr-FR" sz="4000" dirty="0"/>
              <a:t>et syntaxe </a:t>
            </a:r>
            <a:r>
              <a:rPr lang="fr-FR" sz="4000" b="1" dirty="0">
                <a:solidFill>
                  <a:srgbClr val="1FAECD"/>
                </a:solidFill>
              </a:rPr>
              <a:t>orale</a:t>
            </a:r>
            <a:r>
              <a:rPr lang="fr-FR" sz="4000" b="1" dirty="0"/>
              <a:t>. 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63828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syntaxe écrite ?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47614"/>
            <a:ext cx="8138864" cy="32004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3200" dirty="0"/>
              <a:t>C’est la langue codifiée par des </a:t>
            </a:r>
            <a:r>
              <a:rPr lang="fr-FR" sz="3200" b="1" dirty="0">
                <a:solidFill>
                  <a:srgbClr val="1FAECD"/>
                </a:solidFill>
              </a:rPr>
              <a:t>normes </a:t>
            </a:r>
            <a:r>
              <a:rPr lang="fr-FR" sz="3200" dirty="0"/>
              <a:t>qui évoluent dans le temps.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syntaxe orale ?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47614"/>
            <a:ext cx="8138864" cy="32004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3200" dirty="0"/>
              <a:t>C’est la langue observée dans les </a:t>
            </a:r>
            <a:r>
              <a:rPr lang="fr-FR" sz="3200" b="1" dirty="0">
                <a:solidFill>
                  <a:srgbClr val="1FAECD"/>
                </a:solidFill>
              </a:rPr>
              <a:t>usages multiples </a:t>
            </a:r>
            <a:r>
              <a:rPr lang="fr-FR" sz="3200" dirty="0"/>
              <a:t>de </a:t>
            </a:r>
            <a:r>
              <a:rPr lang="fr-FR" sz="3200"/>
              <a:t>ceux qui l’emploient</a:t>
            </a:r>
            <a:r>
              <a:rPr lang="fr-FR" sz="3200" dirty="0"/>
              <a:t>. Ils évoluent aussi dans le temps. </a:t>
            </a:r>
          </a:p>
        </p:txBody>
      </p:sp>
    </p:spTree>
    <p:extLst>
      <p:ext uri="{BB962C8B-B14F-4D97-AF65-F5344CB8AC3E}">
        <p14:creationId xmlns:p14="http://schemas.microsoft.com/office/powerpoint/2010/main" val="166096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Syntaxes écrite &amp; orale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8138864" cy="3019399"/>
          </a:xfrm>
        </p:spPr>
        <p:txBody>
          <a:bodyPr>
            <a:normAutofit/>
          </a:bodyPr>
          <a:lstStyle/>
          <a:p>
            <a:pPr marL="0" indent="0">
              <a:buClr>
                <a:srgbClr val="22A8B1"/>
              </a:buClr>
              <a:buNone/>
            </a:pPr>
            <a:endParaRPr lang="fr-FR" sz="1800" dirty="0"/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3200" dirty="0"/>
              <a:t>Les deux syntaxes relèvent de la même langue. 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endParaRPr lang="fr-FR" sz="3200" dirty="0"/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3200" dirty="0"/>
              <a:t>Dans les deux cas, c’est du français ! </a:t>
            </a:r>
            <a:r>
              <a:rPr lang="fr-FR" sz="4000" b="1" dirty="0"/>
              <a:t> 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92082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Commençons par le dire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7850832" cy="2227311"/>
          </a:xfrm>
        </p:spPr>
        <p:txBody>
          <a:bodyPr>
            <a:normAutofit/>
          </a:bodyPr>
          <a:lstStyle/>
          <a:p>
            <a:pPr marL="0" indent="0">
              <a:buClr>
                <a:srgbClr val="22A8B1"/>
              </a:buClr>
              <a:buNone/>
            </a:pPr>
            <a:endParaRPr lang="fr-FR" sz="1800" dirty="0"/>
          </a:p>
          <a:p>
            <a:pPr marL="0" indent="0">
              <a:buClr>
                <a:srgbClr val="22A8B1"/>
              </a:buClr>
              <a:buNone/>
            </a:pPr>
            <a:r>
              <a:rPr lang="fr-FR" sz="4000" dirty="0"/>
              <a:t>– Moi, la syntaxe, ça me dit rien ! </a:t>
            </a:r>
            <a:r>
              <a:rPr lang="fr-FR" sz="4000" b="1" dirty="0"/>
              <a:t> 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920827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Observons (1)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7850832" cy="1579239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22A8B1"/>
              </a:buClr>
              <a:buNone/>
            </a:pPr>
            <a:endParaRPr lang="fr-FR" sz="1800" dirty="0"/>
          </a:p>
          <a:p>
            <a:pPr marL="0" indent="0">
              <a:buClr>
                <a:srgbClr val="22A8B1"/>
              </a:buClr>
              <a:buNone/>
            </a:pPr>
            <a:r>
              <a:rPr lang="fr-FR" sz="4000" dirty="0"/>
              <a:t>– </a:t>
            </a:r>
            <a:r>
              <a:rPr lang="fr-FR" sz="4000" dirty="0">
                <a:solidFill>
                  <a:srgbClr val="22A8B1"/>
                </a:solidFill>
              </a:rPr>
              <a:t>Moi</a:t>
            </a:r>
            <a:r>
              <a:rPr lang="fr-FR" sz="4000" dirty="0"/>
              <a:t>, la syntaxe, </a:t>
            </a:r>
            <a:r>
              <a:rPr lang="fr-FR" sz="4000" dirty="0">
                <a:solidFill>
                  <a:srgbClr val="22A8B1"/>
                </a:solidFill>
              </a:rPr>
              <a:t>ça</a:t>
            </a:r>
            <a:r>
              <a:rPr lang="fr-FR" sz="4000" dirty="0"/>
              <a:t> [</a:t>
            </a:r>
            <a:r>
              <a:rPr lang="fr-FR" sz="4000" dirty="0">
                <a:solidFill>
                  <a:srgbClr val="22A8B1"/>
                </a:solidFill>
              </a:rPr>
              <a:t>Ø</a:t>
            </a:r>
            <a:r>
              <a:rPr lang="fr-FR" sz="4000" dirty="0"/>
              <a:t>]</a:t>
            </a:r>
            <a:r>
              <a:rPr lang="fr-FR" sz="4000" dirty="0">
                <a:solidFill>
                  <a:srgbClr val="22A8B1"/>
                </a:solidFill>
              </a:rPr>
              <a:t> </a:t>
            </a:r>
            <a:r>
              <a:rPr lang="fr-FR" sz="4000" dirty="0"/>
              <a:t>me dit rien ! </a:t>
            </a:r>
            <a:r>
              <a:rPr lang="fr-FR" sz="4000" b="1" dirty="0"/>
              <a:t> 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05197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Observons (2)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7850832" cy="2731367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rgbClr val="22A8B1"/>
              </a:buClr>
              <a:buNone/>
            </a:pPr>
            <a:endParaRPr lang="fr-FR" sz="1800" dirty="0"/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Le locuteur s’implique et le montre (</a:t>
            </a:r>
            <a:r>
              <a:rPr lang="fr-FR" sz="4000" dirty="0">
                <a:solidFill>
                  <a:srgbClr val="22A8B1"/>
                </a:solidFill>
              </a:rPr>
              <a:t>Moi</a:t>
            </a:r>
            <a:r>
              <a:rPr lang="fr-FR" sz="4000" dirty="0"/>
              <a:t>).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Le  locuteur insiste (</a:t>
            </a:r>
            <a:r>
              <a:rPr lang="fr-FR" sz="4000" dirty="0">
                <a:solidFill>
                  <a:srgbClr val="22A8B1"/>
                </a:solidFill>
              </a:rPr>
              <a:t>ça</a:t>
            </a:r>
            <a:r>
              <a:rPr lang="fr-FR" sz="4000" dirty="0"/>
              <a:t>).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Le locuteur vise l’économie et la rapidité (élision de la négation </a:t>
            </a:r>
            <a:r>
              <a:rPr lang="fr-FR" sz="4000" i="1" dirty="0">
                <a:solidFill>
                  <a:srgbClr val="22A8B1"/>
                </a:solidFill>
              </a:rPr>
              <a:t>ne</a:t>
            </a:r>
            <a:r>
              <a:rPr lang="fr-FR" sz="4000" dirty="0"/>
              <a:t>…rien)</a:t>
            </a:r>
            <a:endParaRPr lang="fr-FR" sz="4000" b="1" dirty="0"/>
          </a:p>
          <a:p>
            <a:pPr marL="0" indent="0">
              <a:buClr>
                <a:srgbClr val="22A8B1"/>
              </a:buClr>
              <a:buNone/>
            </a:pP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4690533" y="829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590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Observons (3)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568575"/>
            <a:ext cx="7850832" cy="3307431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 Deux mots sont répétés :</a:t>
            </a:r>
          </a:p>
          <a:p>
            <a:pPr marL="1051560" lvl="3" indent="0">
              <a:buClr>
                <a:srgbClr val="22A8B1"/>
              </a:buClr>
              <a:buNone/>
            </a:pPr>
            <a:r>
              <a:rPr lang="fr-FR" sz="3100" dirty="0"/>
              <a:t>Moi / me</a:t>
            </a:r>
          </a:p>
          <a:p>
            <a:pPr marL="1051560" lvl="3" indent="0">
              <a:buClr>
                <a:srgbClr val="22A8B1"/>
              </a:buClr>
              <a:buNone/>
            </a:pPr>
            <a:r>
              <a:rPr lang="fr-FR" sz="3100" dirty="0"/>
              <a:t>Syntaxe / ça</a:t>
            </a:r>
          </a:p>
          <a:p>
            <a:pPr marL="1783080" lvl="5" indent="0">
              <a:buClr>
                <a:srgbClr val="22A8B1"/>
              </a:buClr>
            </a:pPr>
            <a:r>
              <a:rPr lang="fr-FR" sz="2900" dirty="0"/>
              <a:t>– </a:t>
            </a:r>
            <a:r>
              <a:rPr lang="fr-FR" sz="2900" dirty="0">
                <a:solidFill>
                  <a:srgbClr val="22A8B1"/>
                </a:solidFill>
              </a:rPr>
              <a:t>Moi</a:t>
            </a:r>
            <a:r>
              <a:rPr lang="fr-FR" sz="2900" dirty="0"/>
              <a:t>, la </a:t>
            </a:r>
            <a:r>
              <a:rPr lang="fr-FR" sz="2900" dirty="0">
                <a:solidFill>
                  <a:schemeClr val="accent2">
                    <a:lumMod val="75000"/>
                  </a:schemeClr>
                </a:solidFill>
              </a:rPr>
              <a:t>syntaxe</a:t>
            </a:r>
            <a:r>
              <a:rPr lang="fr-FR" sz="2900" dirty="0"/>
              <a:t>, </a:t>
            </a:r>
            <a:r>
              <a:rPr lang="fr-FR" sz="2900" dirty="0">
                <a:solidFill>
                  <a:srgbClr val="CA4B05"/>
                </a:solidFill>
              </a:rPr>
              <a:t>ça</a:t>
            </a:r>
            <a:r>
              <a:rPr lang="fr-FR" sz="2900" dirty="0"/>
              <a:t> </a:t>
            </a:r>
            <a:r>
              <a:rPr lang="fr-FR" sz="2900" dirty="0">
                <a:solidFill>
                  <a:srgbClr val="22A8B1"/>
                </a:solidFill>
              </a:rPr>
              <a:t>me</a:t>
            </a:r>
            <a:r>
              <a:rPr lang="fr-FR" sz="2900" dirty="0"/>
              <a:t> dit rien ! 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 L’ordre des mots est bouleversé [</a:t>
            </a:r>
            <a:r>
              <a:rPr lang="fr-FR" sz="4000" dirty="0">
                <a:solidFill>
                  <a:srgbClr val="22A8B1"/>
                </a:solidFill>
              </a:rPr>
              <a:t>Moi</a:t>
            </a:r>
            <a:r>
              <a:rPr lang="fr-FR" sz="4000" dirty="0"/>
              <a:t>, la 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syntaxe</a:t>
            </a:r>
            <a:r>
              <a:rPr lang="fr-FR" sz="4000" dirty="0"/>
              <a:t>].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r>
              <a:rPr lang="fr-FR" sz="4000" dirty="0"/>
              <a:t>Il manque un mot.</a:t>
            </a:r>
          </a:p>
          <a:p>
            <a:pPr>
              <a:buClr>
                <a:srgbClr val="22A8B1"/>
              </a:buClr>
              <a:buFont typeface="Wingdings" charset="2"/>
              <a:buChar char="u"/>
            </a:pPr>
            <a:endParaRPr lang="fr-FR" sz="4000" dirty="0"/>
          </a:p>
          <a:p>
            <a:pPr marL="0" indent="0">
              <a:buClr>
                <a:srgbClr val="22A8B1"/>
              </a:buClr>
              <a:buNone/>
            </a:pP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4690533" y="829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836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ésentation pour écran larg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383</Words>
  <Application>Microsoft Macintosh PowerPoint</Application>
  <PresentationFormat>Affichage à l'écran (16:9)</PresentationFormat>
  <Paragraphs>79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Calibri</vt:lpstr>
      <vt:lpstr>Tw Cen MT</vt:lpstr>
      <vt:lpstr>Wingdings</vt:lpstr>
      <vt:lpstr>Wingdings 2</vt:lpstr>
      <vt:lpstr>Présentation pour écran large</vt:lpstr>
      <vt:lpstr>PETIT PRÉCIS DE RÉDACTION  À l’USAGE DES ÉTUDIANT.ES DE 1° et 2° ANNÉES</vt:lpstr>
      <vt:lpstr>Le dire ou l’écrire ?</vt:lpstr>
      <vt:lpstr>La syntaxe écrite ?</vt:lpstr>
      <vt:lpstr>La syntaxe orale ?</vt:lpstr>
      <vt:lpstr>Syntaxes écrite &amp; orale</vt:lpstr>
      <vt:lpstr>Commençons par le dire</vt:lpstr>
      <vt:lpstr>Observons (1)</vt:lpstr>
      <vt:lpstr>Observons (2)</vt:lpstr>
      <vt:lpstr>Observons (3)</vt:lpstr>
      <vt:lpstr>Observation (4)</vt:lpstr>
      <vt:lpstr>Bilan</vt:lpstr>
      <vt:lpstr>Action !</vt:lpstr>
      <vt:lpstr>PAUSE…</vt:lpstr>
      <vt:lpstr>Écrire, c’est…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2018-12-17T10:05:42Z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