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Body Grotesque" panose="020B0604020202020204" charset="0"/>
      <p:regular r:id="rId15"/>
    </p:embeddedFont>
    <p:embeddedFont>
      <p:font typeface="Body Grotesque Bold" panose="020B0604020202020204" charset="0"/>
      <p:regular r:id="rId16"/>
    </p:embeddedFont>
    <p:embeddedFont>
      <p:font typeface="Body Grotesque Bold Italics" panose="020B0604020202020204" charset="0"/>
      <p:regular r:id="rId17"/>
    </p:embeddedFont>
    <p:embeddedFont>
      <p:font typeface="Body Grotesque Italics" panose="020B0604020202020204" charset="0"/>
      <p:regular r:id="rId18"/>
    </p:embeddedFont>
    <p:embeddedFont>
      <p:font typeface="Bricolage Grotesque 28" panose="020B0604020202020204" charset="0"/>
      <p:regular r:id="rId19"/>
    </p:embeddedFont>
    <p:embeddedFont>
      <p:font typeface="Open Sans Bold" panose="020B0604020202020204" charset="0"/>
      <p:regular r:id="rId20"/>
    </p:embeddedFont>
    <p:embeddedFont>
      <p:font typeface="Open Sans Italic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0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 autoAdjust="0"/>
    <p:restoredTop sz="94622" autoAdjust="0"/>
  </p:normalViewPr>
  <p:slideViewPr>
    <p:cSldViewPr>
      <p:cViewPr varScale="1">
        <p:scale>
          <a:sx n="39" d="100"/>
          <a:sy n="39" d="100"/>
        </p:scale>
        <p:origin x="82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‹N°›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Analyse des missions : </a:t>
            </a:r>
          </a:p>
          <a:p>
            <a:r>
              <a:rPr lang="en-US"/>
              <a:t>- faire une mise en situation sur les différents postes notamment sur la gestion de soi lors de la préparation de retours emballages </a:t>
            </a:r>
          </a:p>
          <a:p>
            <a:r>
              <a:rPr lang="en-US"/>
              <a:t>- évoquer le fait qu'on se fait cuisiner le jour même, très peu d'anticipation </a:t>
            </a:r>
          </a:p>
          <a:p>
            <a:r>
              <a:rPr lang="en-US"/>
              <a:t>- Très facile de se laisser déborder avec les agences, clients </a:t>
            </a:r>
          </a:p>
          <a:p>
            <a:r>
              <a:rPr lang="en-US"/>
              <a:t>- tout le monde doit être réactif au même moment </a:t>
            </a:r>
          </a:p>
          <a:p>
            <a:r>
              <a:rPr lang="en-US"/>
              <a:t>- risque de frustration car une partie de notre travail n'est pas de notre ressort, certes nous sommes exploitants mais nous ne sommes pas à la place des conducteurs ni des agences ni des clients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Groupe : </a:t>
            </a:r>
          </a:p>
          <a:p>
            <a:endParaRPr lang="en-US"/>
          </a:p>
          <a:p>
            <a:r>
              <a:rPr lang="en-US"/>
              <a:t>3 500 porteurs et tracteurs (2024)</a:t>
            </a:r>
          </a:p>
          <a:p>
            <a:r>
              <a:rPr lang="en-US"/>
              <a:t>23 000 clients (2024)</a:t>
            </a:r>
          </a:p>
          <a:p>
            <a:r>
              <a:rPr lang="en-US"/>
              <a:t>5,16 Mds d’€ de chiffre d’affaires (2025)</a:t>
            </a:r>
          </a:p>
          <a:p>
            <a:r>
              <a:rPr lang="en-US"/>
              <a:t>84.4 M de résultat net (2025)</a:t>
            </a:r>
          </a:p>
          <a:p>
            <a:endParaRPr lang="en-US"/>
          </a:p>
          <a:p>
            <a:r>
              <a:rPr lang="en-US"/>
              <a:t>Agence : </a:t>
            </a:r>
          </a:p>
          <a:p>
            <a:r>
              <a:rPr lang="en-US"/>
              <a:t>72,8 M d’€ de chiffre d’affaires (2024)</a:t>
            </a:r>
          </a:p>
          <a:p>
            <a:r>
              <a:rPr lang="en-US"/>
              <a:t>1,5 M d’€ de résultat net (2024)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Planification des restitutions des palettes aux clients </a:t>
            </a:r>
          </a:p>
          <a:p>
            <a:r>
              <a:rPr lang="en-US"/>
              <a:t>Supervision des soldes europalettes</a:t>
            </a:r>
          </a:p>
          <a:p>
            <a:r>
              <a:rPr lang="en-US"/>
              <a:t>Préparation informatique des emballages</a:t>
            </a:r>
          </a:p>
          <a:p>
            <a:r>
              <a:rPr lang="en-US"/>
              <a:t>Saisie informatique des voyages de distribution et nationaux, saisie des chèques-palettes</a:t>
            </a:r>
          </a:p>
          <a:p>
            <a:r>
              <a:rPr lang="en-US"/>
              <a:t>Contrôle des comptes destinataires inactifs</a:t>
            </a:r>
          </a:p>
          <a:p>
            <a:r>
              <a:rPr lang="en-US"/>
              <a:t>Retour conducteur (principalement en distribution)</a:t>
            </a:r>
          </a:p>
          <a:p>
            <a:r>
              <a:rPr lang="en-US"/>
              <a:t>Saisie des emballages identifiés</a:t>
            </a:r>
          </a:p>
          <a:p>
            <a:r>
              <a:rPr lang="en-US"/>
              <a:t>Préparation informatique des emballages</a:t>
            </a:r>
          </a:p>
          <a:p>
            <a:r>
              <a:rPr lang="en-US"/>
              <a:t>Coordination avec les agences  pour la restitution des emballages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Contexte : </a:t>
            </a:r>
          </a:p>
          <a:p>
            <a:endParaRPr lang="en-US"/>
          </a:p>
          <a:p>
            <a:r>
              <a:rPr lang="en-US"/>
              <a:t>Des centaines de milliers de mouvements mensuels</a:t>
            </a:r>
          </a:p>
          <a:p>
            <a:r>
              <a:rPr lang="en-US"/>
              <a:t>incapacité de stocker les palettes à quai</a:t>
            </a:r>
          </a:p>
          <a:p>
            <a:r>
              <a:rPr lang="en-US"/>
              <a:t>Le service repose sur l’échange-palettes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fonctionnement : </a:t>
            </a:r>
          </a:p>
          <a:p>
            <a:endParaRPr lang="en-US"/>
          </a:p>
          <a:p>
            <a:r>
              <a:rPr lang="en-US"/>
              <a:t>Si aucun échange-palettes alors le client est redevable</a:t>
            </a:r>
          </a:p>
          <a:p>
            <a:r>
              <a:rPr lang="en-US"/>
              <a:t>Création d’un chèque-palettes</a:t>
            </a:r>
          </a:p>
          <a:p>
            <a:r>
              <a:rPr lang="en-US"/>
              <a:t>Possibilité de se présenter chez le client avec ces chèques pour recevoir les emballages.</a:t>
            </a:r>
          </a:p>
          <a:p>
            <a:r>
              <a:rPr lang="en-US"/>
              <a:t>Clients importants agissant comme “Hub”</a:t>
            </a:r>
          </a:p>
          <a:p>
            <a:endParaRPr lang="en-US"/>
          </a:p>
          <a:p>
            <a:r>
              <a:rPr lang="en-US"/>
              <a:t>Ma mission : </a:t>
            </a:r>
          </a:p>
          <a:p>
            <a:endParaRPr lang="en-US"/>
          </a:p>
          <a:p>
            <a:r>
              <a:rPr lang="en-US"/>
              <a:t>Assurer les livraisons d’emballages aux clients </a:t>
            </a:r>
          </a:p>
          <a:p>
            <a:r>
              <a:rPr lang="en-US"/>
              <a:t>Suivre les soldes Europalettes et les réguler </a:t>
            </a:r>
          </a:p>
          <a:p>
            <a:r>
              <a:rPr lang="en-US"/>
              <a:t>Création informatique des emballages pour gérer le solde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Contexte : </a:t>
            </a:r>
          </a:p>
          <a:p>
            <a:r>
              <a:rPr lang="en-US"/>
              <a:t>Clients pour la plupart assez modestes </a:t>
            </a:r>
          </a:p>
          <a:p>
            <a:r>
              <a:rPr lang="en-US"/>
              <a:t>Pas de compte Europalettes enregistré</a:t>
            </a:r>
          </a:p>
          <a:p>
            <a:r>
              <a:rPr lang="en-US"/>
              <a:t>Impact important sur la clôture comptable du service</a:t>
            </a:r>
          </a:p>
          <a:p>
            <a:endParaRPr lang="en-US"/>
          </a:p>
          <a:p>
            <a:r>
              <a:rPr lang="en-US"/>
              <a:t>Le fonctionnement : </a:t>
            </a:r>
          </a:p>
          <a:p>
            <a:endParaRPr lang="en-US"/>
          </a:p>
          <a:p>
            <a:r>
              <a:rPr lang="en-US"/>
              <a:t>Debriefing des tournées avec les conducteurs </a:t>
            </a:r>
          </a:p>
          <a:p>
            <a:r>
              <a:rPr lang="en-US"/>
              <a:t>Vérification des emballages livrés et repris dans les tournées. </a:t>
            </a:r>
          </a:p>
          <a:p>
            <a:r>
              <a:rPr lang="en-US"/>
              <a:t>Supervision des soldes de clients inactifs </a:t>
            </a:r>
          </a:p>
          <a:p>
            <a:endParaRPr lang="en-US"/>
          </a:p>
          <a:p>
            <a:r>
              <a:rPr lang="en-US"/>
              <a:t>Ma mission : </a:t>
            </a:r>
          </a:p>
          <a:p>
            <a:endParaRPr lang="en-US"/>
          </a:p>
          <a:p>
            <a:r>
              <a:rPr lang="en-US"/>
              <a:t>Saisie informatique des voyages </a:t>
            </a:r>
          </a:p>
          <a:p>
            <a:r>
              <a:rPr lang="en-US"/>
              <a:t>Saisie des chèques-palettes et émargement des positions </a:t>
            </a:r>
          </a:p>
          <a:p>
            <a:r>
              <a:rPr lang="en-US"/>
              <a:t>Création d’ordres de reprise chez les clients modestes</a:t>
            </a:r>
          </a:p>
          <a:p>
            <a:r>
              <a:rPr lang="en-US"/>
              <a:t>Retour conducteur poussé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Contexte : </a:t>
            </a:r>
          </a:p>
          <a:p>
            <a:endParaRPr lang="en-US"/>
          </a:p>
          <a:p>
            <a:r>
              <a:rPr lang="en-US"/>
              <a:t>Une multitude d’emballages : rolls, cuves, bacs... </a:t>
            </a:r>
          </a:p>
          <a:p>
            <a:r>
              <a:rPr lang="en-US"/>
              <a:t>Emballages très onéreux consignés</a:t>
            </a:r>
          </a:p>
          <a:p>
            <a:r>
              <a:rPr lang="en-US"/>
              <a:t>L’agence est responsable des emballages mais non propriétaire</a:t>
            </a:r>
          </a:p>
          <a:p>
            <a:endParaRPr lang="en-US"/>
          </a:p>
          <a:p>
            <a:r>
              <a:rPr lang="en-US"/>
              <a:t>Fonctionnement : </a:t>
            </a:r>
          </a:p>
          <a:p>
            <a:endParaRPr lang="en-US"/>
          </a:p>
          <a:p>
            <a:r>
              <a:rPr lang="en-US"/>
              <a:t>Récupération des emballages identifiés dans les départements limitrophes. </a:t>
            </a:r>
          </a:p>
          <a:p>
            <a:r>
              <a:rPr lang="en-US"/>
              <a:t>Organisation avec les agences pour les récupérations sur le territoire national.</a:t>
            </a:r>
          </a:p>
          <a:p>
            <a:r>
              <a:rPr lang="en-US"/>
              <a:t>Emballages à faire partir le plus rapidement possible.</a:t>
            </a:r>
          </a:p>
          <a:p>
            <a:endParaRPr lang="en-US"/>
          </a:p>
          <a:p>
            <a:r>
              <a:rPr lang="en-US"/>
              <a:t>Ma mission :</a:t>
            </a:r>
          </a:p>
          <a:p>
            <a:endParaRPr lang="en-US"/>
          </a:p>
          <a:p>
            <a:r>
              <a:rPr lang="en-US"/>
              <a:t>Relevé quotidien des emballages sur le quai</a:t>
            </a:r>
          </a:p>
          <a:p>
            <a:r>
              <a:rPr lang="en-US"/>
              <a:t>Saisie informatique des emballages </a:t>
            </a:r>
          </a:p>
          <a:p>
            <a:r>
              <a:rPr lang="en-US"/>
              <a:t>Réponse aux demandes des agences et clients</a:t>
            </a:r>
          </a:p>
          <a:p>
            <a:r>
              <a:rPr lang="en-US"/>
              <a:t>Demande de reprise et organisation des tournées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être plus clair sur la manière d'absorber le stress</a:t>
            </a:r>
          </a:p>
          <a:p>
            <a:endParaRPr lang="en-US"/>
          </a:p>
          <a:p>
            <a:r>
              <a:rPr lang="en-US"/>
              <a:t>est-ce simple ?</a:t>
            </a:r>
          </a:p>
          <a:p>
            <a:r>
              <a:rPr lang="en-US"/>
              <a:t>y-a-t-il des solutions </a:t>
            </a:r>
          </a:p>
          <a:p>
            <a:endParaRPr lang="en-US"/>
          </a:p>
          <a:p>
            <a:r>
              <a:rPr lang="en-US"/>
              <a:t>Dans les faits </a:t>
            </a:r>
          </a:p>
          <a:p>
            <a:endParaRPr lang="en-US"/>
          </a:p>
          <a:p>
            <a:r>
              <a:rPr lang="en-US"/>
              <a:t>Différencier ce qui doit être fait dans la journée de ce qui peut attendre.</a:t>
            </a:r>
          </a:p>
          <a:p>
            <a:r>
              <a:rPr lang="en-US"/>
              <a:t>Aller aider les agents de quai si nécessaire.</a:t>
            </a:r>
          </a:p>
          <a:p>
            <a:r>
              <a:rPr lang="en-US"/>
              <a:t>Savoir expliquer aux conducteurs l’importance d’une bonne saisie.</a:t>
            </a:r>
          </a:p>
          <a:p>
            <a:r>
              <a:rPr lang="en-US"/>
              <a:t>Proposer des solutions souples aux clients pour favoriser une reprise. </a:t>
            </a:r>
          </a:p>
          <a:p>
            <a:r>
              <a:rPr lang="en-US"/>
              <a:t>Bien connaître ses outils pour savoir réagir en période intense.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50290" y="562621"/>
            <a:ext cx="6609010" cy="1511811"/>
          </a:xfrm>
          <a:custGeom>
            <a:avLst/>
            <a:gdLst/>
            <a:ahLst/>
            <a:cxnLst/>
            <a:rect l="l" t="t" r="r" b="b"/>
            <a:pathLst>
              <a:path w="6609010" h="1511811">
                <a:moveTo>
                  <a:pt x="0" y="0"/>
                </a:moveTo>
                <a:lnTo>
                  <a:pt x="6609010" y="0"/>
                </a:lnTo>
                <a:lnTo>
                  <a:pt x="660901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3" name="Group 3"/>
          <p:cNvGrpSpPr/>
          <p:nvPr/>
        </p:nvGrpSpPr>
        <p:grpSpPr>
          <a:xfrm>
            <a:off x="-970005" y="-495300"/>
            <a:ext cx="10129245" cy="10972705"/>
            <a:chOff x="0" y="0"/>
            <a:chExt cx="2667754" cy="270929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36279" y="6465951"/>
            <a:ext cx="4492957" cy="1100622"/>
            <a:chOff x="0" y="-27956"/>
            <a:chExt cx="853974" cy="2091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53974" cy="161569"/>
            </a:xfrm>
            <a:custGeom>
              <a:avLst/>
              <a:gdLst/>
              <a:ahLst/>
              <a:cxnLst/>
              <a:rect l="l" t="t" r="r" b="b"/>
              <a:pathLst>
                <a:path w="853974" h="161569">
                  <a:moveTo>
                    <a:pt x="70648" y="0"/>
                  </a:moveTo>
                  <a:lnTo>
                    <a:pt x="783326" y="0"/>
                  </a:lnTo>
                  <a:cubicBezTo>
                    <a:pt x="822343" y="0"/>
                    <a:pt x="853974" y="31630"/>
                    <a:pt x="853974" y="70648"/>
                  </a:cubicBezTo>
                  <a:lnTo>
                    <a:pt x="853974" y="90921"/>
                  </a:lnTo>
                  <a:cubicBezTo>
                    <a:pt x="853974" y="129939"/>
                    <a:pt x="822343" y="161569"/>
                    <a:pt x="783326" y="161569"/>
                  </a:cubicBezTo>
                  <a:lnTo>
                    <a:pt x="70648" y="161569"/>
                  </a:lnTo>
                  <a:cubicBezTo>
                    <a:pt x="31630" y="161569"/>
                    <a:pt x="0" y="129939"/>
                    <a:pt x="0" y="90921"/>
                  </a:cubicBezTo>
                  <a:lnTo>
                    <a:pt x="0" y="70648"/>
                  </a:lnTo>
                  <a:cubicBezTo>
                    <a:pt x="0" y="31630"/>
                    <a:pt x="31630" y="0"/>
                    <a:pt x="706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7956"/>
              <a:ext cx="853974" cy="2091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r>
                <a:rPr lang="fr-FR" sz="2599" b="1" i="1" noProof="0" dirty="0">
                  <a:solidFill>
                    <a:srgbClr val="FFFFFF"/>
                  </a:solidFill>
                  <a:latin typeface="Body Grotesque Bold Italics"/>
                  <a:ea typeface="Body Grotesque Bold Italics"/>
                  <a:cs typeface="Body Grotesque Bold Italics"/>
                  <a:sym typeface="Body Grotesque Bold Italics"/>
                </a:rPr>
                <a:t>Groupe STEF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148613" y="1733758"/>
            <a:ext cx="4480623" cy="663009"/>
            <a:chOff x="0" y="-21465"/>
            <a:chExt cx="1180082" cy="1746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80082" cy="136520"/>
            </a:xfrm>
            <a:custGeom>
              <a:avLst/>
              <a:gdLst/>
              <a:ahLst/>
              <a:cxnLst/>
              <a:rect l="l" t="t" r="r" b="b"/>
              <a:pathLst>
                <a:path w="1180082" h="136520">
                  <a:moveTo>
                    <a:pt x="68260" y="0"/>
                  </a:moveTo>
                  <a:lnTo>
                    <a:pt x="1111822" y="0"/>
                  </a:lnTo>
                  <a:cubicBezTo>
                    <a:pt x="1149521" y="0"/>
                    <a:pt x="1180082" y="30561"/>
                    <a:pt x="1180082" y="68260"/>
                  </a:cubicBezTo>
                  <a:lnTo>
                    <a:pt x="1180082" y="68260"/>
                  </a:lnTo>
                  <a:cubicBezTo>
                    <a:pt x="1180082" y="86363"/>
                    <a:pt x="1172890" y="103726"/>
                    <a:pt x="1160089" y="116527"/>
                  </a:cubicBezTo>
                  <a:cubicBezTo>
                    <a:pt x="1147288" y="129328"/>
                    <a:pt x="1129925" y="136520"/>
                    <a:pt x="1111822" y="136520"/>
                  </a:cubicBezTo>
                  <a:lnTo>
                    <a:pt x="68260" y="136520"/>
                  </a:lnTo>
                  <a:cubicBezTo>
                    <a:pt x="50156" y="136520"/>
                    <a:pt x="32794" y="129328"/>
                    <a:pt x="19993" y="116527"/>
                  </a:cubicBezTo>
                  <a:cubicBezTo>
                    <a:pt x="7192" y="103726"/>
                    <a:pt x="0" y="86363"/>
                    <a:pt x="0" y="68260"/>
                  </a:cubicBezTo>
                  <a:lnTo>
                    <a:pt x="0" y="68260"/>
                  </a:lnTo>
                  <a:cubicBezTo>
                    <a:pt x="0" y="50156"/>
                    <a:pt x="7192" y="32794"/>
                    <a:pt x="19993" y="19993"/>
                  </a:cubicBezTo>
                  <a:cubicBezTo>
                    <a:pt x="32794" y="7192"/>
                    <a:pt x="50156" y="0"/>
                    <a:pt x="68260" y="0"/>
                  </a:cubicBezTo>
                  <a:close/>
                </a:path>
              </a:pathLst>
            </a:custGeom>
            <a:solidFill>
              <a:srgbClr val="00A0E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1465"/>
              <a:ext cx="1180082" cy="174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r>
                <a:rPr lang="fr-FR" sz="2199" b="1" noProof="0" dirty="0">
                  <a:solidFill>
                    <a:srgbClr val="12475B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Septembre 2025 - août 2026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1244574" y="9253538"/>
            <a:ext cx="6492240" cy="0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TextBox 15"/>
          <p:cNvSpPr txBox="1"/>
          <p:nvPr/>
        </p:nvSpPr>
        <p:spPr>
          <a:xfrm>
            <a:off x="1028700" y="3158497"/>
            <a:ext cx="6708114" cy="27211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4"/>
              </a:lnSpc>
            </a:pPr>
            <a:r>
              <a:rPr lang="fr-FR" sz="10600" spc="-530" noProof="0" dirty="0">
                <a:solidFill>
                  <a:srgbClr val="FFFFFF"/>
                </a:solidFill>
                <a:latin typeface="Bricolage Grotesque 28"/>
                <a:ea typeface="Bricolage Grotesque 28"/>
                <a:cs typeface="Bricolage Grotesque 28"/>
                <a:sym typeface="Bricolage Grotesque 28"/>
              </a:rPr>
              <a:t>Soutenance d’alternance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7615" y="9408047"/>
            <a:ext cx="8530285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fr-FR" sz="2399" i="1" noProof="0" dirty="0">
                <a:solidFill>
                  <a:srgbClr val="FFFFFF"/>
                </a:solidFill>
                <a:latin typeface="Body Grotesque Italics"/>
                <a:ea typeface="Body Grotesque Italics"/>
                <a:cs typeface="Body Grotesque Italics"/>
                <a:sym typeface="Body Grotesque Italics"/>
              </a:rPr>
              <a:t>Soutenance d’alternance présentée par </a:t>
            </a:r>
            <a:r>
              <a:rPr lang="fr-FR" sz="2399" i="1" dirty="0">
                <a:solidFill>
                  <a:srgbClr val="FFFFFF"/>
                </a:solidFill>
                <a:latin typeface="Body Grotesque Italics"/>
                <a:ea typeface="Body Grotesque Italics"/>
                <a:cs typeface="Body Grotesque Italics"/>
                <a:sym typeface="Body Grotesque Italics"/>
              </a:rPr>
              <a:t>Nom Prénom</a:t>
            </a:r>
            <a:endParaRPr lang="fr-FR" sz="2399" i="1" noProof="0" dirty="0">
              <a:solidFill>
                <a:srgbClr val="FFFFFF"/>
              </a:solidFill>
              <a:latin typeface="Body Grotesque Italics"/>
              <a:ea typeface="Body Grotesque Italics"/>
              <a:cs typeface="Body Grotesque Italics"/>
              <a:sym typeface="Body Grotesque Itali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AAA78C5-740A-8884-D66D-AAAB90120F20}"/>
              </a:ext>
            </a:extLst>
          </p:cNvPr>
          <p:cNvSpPr/>
          <p:nvPr/>
        </p:nvSpPr>
        <p:spPr>
          <a:xfrm>
            <a:off x="11632034" y="3287486"/>
            <a:ext cx="4645521" cy="4648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Graphique 18" descr="Utilisateur avec un remplissage uni">
            <a:extLst>
              <a:ext uri="{FF2B5EF4-FFF2-40B4-BE49-F238E27FC236}">
                <a16:creationId xmlns:a16="http://schemas.microsoft.com/office/drawing/2014/main" id="{298950CD-3884-BD4D-1C0C-FF49499069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68894" y="4011805"/>
            <a:ext cx="2971800" cy="2971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30351" y="246216"/>
            <a:ext cx="4714894" cy="2025804"/>
            <a:chOff x="0" y="-38127"/>
            <a:chExt cx="89615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27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5.Bilan de l’alternance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5590047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-609600" y="-190500"/>
            <a:ext cx="10129245" cy="10999035"/>
            <a:chOff x="0" y="0"/>
            <a:chExt cx="2667754" cy="2709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664241" y="512344"/>
            <a:ext cx="4144315" cy="872200"/>
            <a:chOff x="0" y="-19050"/>
            <a:chExt cx="787707" cy="1657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Les apprentissages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062929" y="4629252"/>
            <a:ext cx="5346939" cy="872200"/>
            <a:chOff x="0" y="-19044"/>
            <a:chExt cx="1016290" cy="16577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16290" cy="127678"/>
            </a:xfrm>
            <a:custGeom>
              <a:avLst/>
              <a:gdLst/>
              <a:ahLst/>
              <a:cxnLst/>
              <a:rect l="l" t="t" r="r" b="b"/>
              <a:pathLst>
                <a:path w="1016290" h="127678">
                  <a:moveTo>
                    <a:pt x="63839" y="0"/>
                  </a:moveTo>
                  <a:lnTo>
                    <a:pt x="952450" y="0"/>
                  </a:lnTo>
                  <a:cubicBezTo>
                    <a:pt x="987708" y="0"/>
                    <a:pt x="1016290" y="28582"/>
                    <a:pt x="1016290" y="63839"/>
                  </a:cubicBezTo>
                  <a:lnTo>
                    <a:pt x="1016290" y="63839"/>
                  </a:lnTo>
                  <a:cubicBezTo>
                    <a:pt x="1016290" y="99097"/>
                    <a:pt x="987708" y="127678"/>
                    <a:pt x="952450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44"/>
              <a:ext cx="1016290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Les compétences mises en œuvre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664241" y="7308625"/>
            <a:ext cx="4144315" cy="872200"/>
            <a:chOff x="0" y="-20437"/>
            <a:chExt cx="787707" cy="16577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0437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Points Positifs 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0630351" y="2503822"/>
            <a:ext cx="6444839" cy="6444839"/>
          </a:xfrm>
          <a:custGeom>
            <a:avLst/>
            <a:gdLst/>
            <a:ahLst/>
            <a:cxnLst/>
            <a:rect l="l" t="t" r="r" b="b"/>
            <a:pathLst>
              <a:path w="6444839" h="6444839">
                <a:moveTo>
                  <a:pt x="0" y="0"/>
                </a:moveTo>
                <a:lnTo>
                  <a:pt x="6444840" y="0"/>
                </a:lnTo>
                <a:lnTo>
                  <a:pt x="6444840" y="6444840"/>
                </a:lnTo>
                <a:lnTo>
                  <a:pt x="0" y="6444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TextBox 19"/>
          <p:cNvSpPr txBox="1"/>
          <p:nvPr/>
        </p:nvSpPr>
        <p:spPr>
          <a:xfrm>
            <a:off x="10630351" y="8920087"/>
            <a:ext cx="626389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fr-FR" sz="1500" i="1" noProof="0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Solutions de transport frigorifique en Europe - Site de STEF</a:t>
            </a:r>
          </a:p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endParaRPr lang="fr-FR" sz="1500" i="1" noProof="0" dirty="0">
              <a:solidFill>
                <a:srgbClr val="0000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42937" y="1687797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Le métier d’agent emballages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2937" y="5789207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Communication : gestion des conflits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2937" y="8374782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Réalisation de l’ensemble des tâches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397433" y="9384784"/>
            <a:ext cx="43497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10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DA96834-E9B3-21B9-6349-D5B880F2E0BF}"/>
              </a:ext>
            </a:extLst>
          </p:cNvPr>
          <p:cNvSpPr txBox="1"/>
          <p:nvPr/>
        </p:nvSpPr>
        <p:spPr>
          <a:xfrm>
            <a:off x="784349" y="2070058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492" lvl="2" indent="-359831" algn="just">
              <a:lnSpc>
                <a:spcPts val="3499"/>
              </a:lnSpc>
              <a:buFont typeface="Arial"/>
              <a:buChar char="⚬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Incrémenter une tournée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047EAA0-23F0-F447-28E2-52D690F2C53F}"/>
              </a:ext>
            </a:extLst>
          </p:cNvPr>
          <p:cNvSpPr txBox="1"/>
          <p:nvPr/>
        </p:nvSpPr>
        <p:spPr>
          <a:xfrm>
            <a:off x="784349" y="2484232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492" lvl="2" indent="-359831" algn="just">
              <a:lnSpc>
                <a:spcPts val="3499"/>
              </a:lnSpc>
              <a:buFont typeface="Arial"/>
              <a:buChar char="⚬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Débriefer une tournée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952ABD47-FF90-7EAF-7946-6C91FD600925}"/>
              </a:ext>
            </a:extLst>
          </p:cNvPr>
          <p:cNvSpPr txBox="1"/>
          <p:nvPr/>
        </p:nvSpPr>
        <p:spPr>
          <a:xfrm>
            <a:off x="784349" y="2915865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492" lvl="2" indent="-359831" algn="just">
              <a:lnSpc>
                <a:spcPts val="3499"/>
              </a:lnSpc>
              <a:buFont typeface="Arial"/>
              <a:buChar char="⚬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Relation commerciale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AF39668-695E-2763-1F30-4A9AF07D7553}"/>
              </a:ext>
            </a:extLst>
          </p:cNvPr>
          <p:cNvSpPr txBox="1"/>
          <p:nvPr/>
        </p:nvSpPr>
        <p:spPr>
          <a:xfrm>
            <a:off x="784349" y="3340601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492" lvl="2" indent="-359831" algn="just">
              <a:lnSpc>
                <a:spcPts val="3499"/>
              </a:lnSpc>
              <a:buFont typeface="Arial"/>
              <a:buChar char="⚬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Oracle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0E2E7CD-50D4-769E-53BC-6BF4404720C1}"/>
              </a:ext>
            </a:extLst>
          </p:cNvPr>
          <p:cNvSpPr txBox="1"/>
          <p:nvPr/>
        </p:nvSpPr>
        <p:spPr>
          <a:xfrm>
            <a:off x="784349" y="3772558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492" lvl="2" indent="-359831" algn="just">
              <a:lnSpc>
                <a:spcPts val="3499"/>
              </a:lnSpc>
              <a:buFont typeface="Arial"/>
              <a:buChar char="⚬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GTI et Groupage 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CCBC9A2-6049-E8BA-16D7-77A6FA946455}"/>
              </a:ext>
            </a:extLst>
          </p:cNvPr>
          <p:cNvSpPr txBox="1"/>
          <p:nvPr/>
        </p:nvSpPr>
        <p:spPr>
          <a:xfrm>
            <a:off x="454344" y="6157975"/>
            <a:ext cx="962065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Gestion de la relation commerciale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341BE5B-0F38-63AE-0C7D-23E85D0C116A}"/>
              </a:ext>
            </a:extLst>
          </p:cNvPr>
          <p:cNvSpPr txBox="1"/>
          <p:nvPr/>
        </p:nvSpPr>
        <p:spPr>
          <a:xfrm>
            <a:off x="454344" y="6590097"/>
            <a:ext cx="962065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Outils numériques : Macros, TCD, ERP 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2719111-6790-7106-72D0-E3F67789075E}"/>
              </a:ext>
            </a:extLst>
          </p:cNvPr>
          <p:cNvSpPr txBox="1"/>
          <p:nvPr/>
        </p:nvSpPr>
        <p:spPr>
          <a:xfrm>
            <a:off x="454344" y="8747486"/>
            <a:ext cx="95631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Contribution au retour conducteurs plus poussé 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59C0D0C-C080-BF22-D4BD-FD111443FB70}"/>
              </a:ext>
            </a:extLst>
          </p:cNvPr>
          <p:cNvSpPr txBox="1"/>
          <p:nvPr/>
        </p:nvSpPr>
        <p:spPr>
          <a:xfrm>
            <a:off x="454344" y="9166908"/>
            <a:ext cx="95631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Mise en place de la polyvalence dans le service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5" grpId="0"/>
      <p:bldP spid="27" grpId="0"/>
      <p:bldP spid="29" grpId="0"/>
      <p:bldP spid="31" grpId="0"/>
      <p:bldP spid="33" grpId="0"/>
      <p:bldP spid="35" grpId="0"/>
      <p:bldP spid="37" grpId="0"/>
      <p:bldP spid="39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06350" y="271415"/>
            <a:ext cx="5656078" cy="2025804"/>
            <a:chOff x="0" y="-48847"/>
            <a:chExt cx="107504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75047" cy="318368"/>
            </a:xfrm>
            <a:custGeom>
              <a:avLst/>
              <a:gdLst/>
              <a:ahLst/>
              <a:cxnLst/>
              <a:rect l="l" t="t" r="r" b="b"/>
              <a:pathLst>
                <a:path w="1075047" h="318368">
                  <a:moveTo>
                    <a:pt x="93077" y="0"/>
                  </a:moveTo>
                  <a:lnTo>
                    <a:pt x="981970" y="0"/>
                  </a:lnTo>
                  <a:cubicBezTo>
                    <a:pt x="1006656" y="0"/>
                    <a:pt x="1030331" y="9806"/>
                    <a:pt x="1047786" y="27262"/>
                  </a:cubicBezTo>
                  <a:cubicBezTo>
                    <a:pt x="1065241" y="44717"/>
                    <a:pt x="1075047" y="68391"/>
                    <a:pt x="1075047" y="93077"/>
                  </a:cubicBezTo>
                  <a:lnTo>
                    <a:pt x="1075047" y="225291"/>
                  </a:lnTo>
                  <a:cubicBezTo>
                    <a:pt x="1075047" y="249977"/>
                    <a:pt x="1065241" y="273651"/>
                    <a:pt x="1047786" y="291107"/>
                  </a:cubicBezTo>
                  <a:cubicBezTo>
                    <a:pt x="1030331" y="308562"/>
                    <a:pt x="1006656" y="318368"/>
                    <a:pt x="981970" y="318368"/>
                  </a:cubicBezTo>
                  <a:lnTo>
                    <a:pt x="93077" y="318368"/>
                  </a:lnTo>
                  <a:cubicBezTo>
                    <a:pt x="68391" y="318368"/>
                    <a:pt x="44717" y="308562"/>
                    <a:pt x="27262" y="291107"/>
                  </a:cubicBezTo>
                  <a:cubicBezTo>
                    <a:pt x="9806" y="273651"/>
                    <a:pt x="0" y="249977"/>
                    <a:pt x="0" y="225291"/>
                  </a:cubicBezTo>
                  <a:lnTo>
                    <a:pt x="0" y="93077"/>
                  </a:lnTo>
                  <a:cubicBezTo>
                    <a:pt x="0" y="68391"/>
                    <a:pt x="9806" y="44717"/>
                    <a:pt x="27262" y="27262"/>
                  </a:cubicBezTo>
                  <a:cubicBezTo>
                    <a:pt x="44717" y="9806"/>
                    <a:pt x="68391" y="0"/>
                    <a:pt x="9307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8847"/>
              <a:ext cx="107504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6.Conclusion &amp; perspectives d’avenir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9144000" y="0"/>
            <a:ext cx="10129245" cy="10629900"/>
            <a:chOff x="0" y="0"/>
            <a:chExt cx="2667754" cy="2709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73237" y="2594924"/>
            <a:ext cx="4144315" cy="872200"/>
            <a:chOff x="0" y="-19050"/>
            <a:chExt cx="787707" cy="1657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Perspectives d’avenir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549794" y="3366897"/>
            <a:ext cx="7944948" cy="4202174"/>
          </a:xfrm>
          <a:custGeom>
            <a:avLst/>
            <a:gdLst/>
            <a:ahLst/>
            <a:cxnLst/>
            <a:rect l="l" t="t" r="r" b="b"/>
            <a:pathLst>
              <a:path w="7944948" h="4202174">
                <a:moveTo>
                  <a:pt x="0" y="0"/>
                </a:moveTo>
                <a:lnTo>
                  <a:pt x="7944948" y="0"/>
                </a:lnTo>
                <a:lnTo>
                  <a:pt x="7944948" y="4202174"/>
                </a:lnTo>
                <a:lnTo>
                  <a:pt x="0" y="42021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989"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9451933" y="4145865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Solide expérience pour entrer dans la supply chain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1888" y="7540496"/>
            <a:ext cx="642076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fr-FR" sz="1500" i="1" noProof="0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Camions arrivant à destination avec un poids allant jusqu'à 40 tonnes - Site de Knorr-</a:t>
            </a:r>
            <a:r>
              <a:rPr lang="fr-FR" sz="1500" i="1" noProof="0" dirty="0" err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Bremse</a:t>
            </a:r>
            <a:endParaRPr lang="fr-FR" sz="1500" i="1" noProof="0" dirty="0">
              <a:solidFill>
                <a:srgbClr val="000000"/>
              </a:solidFill>
              <a:latin typeface="Open Sans Italics"/>
              <a:ea typeface="Open Sans Italics"/>
              <a:cs typeface="Open Sans Italics"/>
              <a:sym typeface="Open Sans Italic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397433" y="9384784"/>
            <a:ext cx="43497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D9442DA-2B8F-24C3-8D7C-1412BA88C56A}"/>
              </a:ext>
            </a:extLst>
          </p:cNvPr>
          <p:cNvSpPr txBox="1"/>
          <p:nvPr/>
        </p:nvSpPr>
        <p:spPr>
          <a:xfrm>
            <a:off x="9364044" y="4560673"/>
            <a:ext cx="9815208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Découverte du métier d’agent emballages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DED171-6F68-3195-16FC-A179C612D12E}"/>
              </a:ext>
            </a:extLst>
          </p:cNvPr>
          <p:cNvSpPr txBox="1"/>
          <p:nvPr/>
        </p:nvSpPr>
        <p:spPr>
          <a:xfrm>
            <a:off x="9389444" y="5085152"/>
            <a:ext cx="9815208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Spécialisation dans les achats : Knorr-</a:t>
            </a:r>
            <a:r>
              <a:rPr lang="fr-FR" sz="2500" noProof="0" dirty="0" err="1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Bremse</a:t>
            </a:r>
            <a:endParaRPr lang="fr-FR" sz="2500" noProof="0" dirty="0">
              <a:solidFill>
                <a:srgbClr val="FFFFFF"/>
              </a:solidFill>
              <a:latin typeface="Body Grotesque"/>
              <a:ea typeface="Body Grotesque"/>
              <a:cs typeface="Body Grotesque"/>
              <a:sym typeface="Body Grotesque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80A6C34-37F2-9645-DF3C-19E193DAC801}"/>
              </a:ext>
            </a:extLst>
          </p:cNvPr>
          <p:cNvSpPr txBox="1"/>
          <p:nvPr/>
        </p:nvSpPr>
        <p:spPr>
          <a:xfrm>
            <a:off x="9389444" y="5575598"/>
            <a:ext cx="9815208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Poursuite en master GPLA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DCBD93C-8EB6-5299-2BBA-905E8C46BFF2}"/>
              </a:ext>
            </a:extLst>
          </p:cNvPr>
          <p:cNvSpPr txBox="1"/>
          <p:nvPr/>
        </p:nvSpPr>
        <p:spPr>
          <a:xfrm>
            <a:off x="9389444" y="6116772"/>
            <a:ext cx="9815208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Approfondissement de ma partie commerciale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39E4EF8-9424-DA3B-A02E-24E0F3421819}"/>
              </a:ext>
            </a:extLst>
          </p:cNvPr>
          <p:cNvSpPr txBox="1"/>
          <p:nvPr/>
        </p:nvSpPr>
        <p:spPr>
          <a:xfrm>
            <a:off x="9389444" y="6613907"/>
            <a:ext cx="9815208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Développement de mon anglais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9" grpId="0"/>
      <p:bldP spid="21" grpId="0"/>
      <p:bldP spid="23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5093" y="2248250"/>
            <a:ext cx="13997814" cy="5676706"/>
            <a:chOff x="0" y="0"/>
            <a:chExt cx="4274677" cy="17335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677" cy="1733571"/>
            </a:xfrm>
            <a:custGeom>
              <a:avLst/>
              <a:gdLst/>
              <a:ahLst/>
              <a:cxnLst/>
              <a:rect l="l" t="t" r="r" b="b"/>
              <a:pathLst>
                <a:path w="4274677" h="1733571">
                  <a:moveTo>
                    <a:pt x="4274677" y="22676"/>
                  </a:moveTo>
                  <a:lnTo>
                    <a:pt x="4274677" y="1710895"/>
                  </a:lnTo>
                  <a:cubicBezTo>
                    <a:pt x="4274677" y="1716909"/>
                    <a:pt x="4272288" y="1722677"/>
                    <a:pt x="4268035" y="1726930"/>
                  </a:cubicBezTo>
                  <a:cubicBezTo>
                    <a:pt x="4263783" y="1731182"/>
                    <a:pt x="4258015" y="1733571"/>
                    <a:pt x="4252001" y="1733571"/>
                  </a:cubicBezTo>
                  <a:lnTo>
                    <a:pt x="22676" y="1733571"/>
                  </a:lnTo>
                  <a:cubicBezTo>
                    <a:pt x="16662" y="1733571"/>
                    <a:pt x="10894" y="1731182"/>
                    <a:pt x="6642" y="1726930"/>
                  </a:cubicBezTo>
                  <a:cubicBezTo>
                    <a:pt x="2389" y="1722677"/>
                    <a:pt x="0" y="1716909"/>
                    <a:pt x="0" y="1710895"/>
                  </a:cubicBezTo>
                  <a:lnTo>
                    <a:pt x="0" y="22676"/>
                  </a:lnTo>
                  <a:cubicBezTo>
                    <a:pt x="0" y="16662"/>
                    <a:pt x="2389" y="10894"/>
                    <a:pt x="6642" y="6642"/>
                  </a:cubicBezTo>
                  <a:cubicBezTo>
                    <a:pt x="10894" y="2389"/>
                    <a:pt x="16662" y="0"/>
                    <a:pt x="22676" y="0"/>
                  </a:cubicBezTo>
                  <a:lnTo>
                    <a:pt x="4252001" y="0"/>
                  </a:lnTo>
                  <a:cubicBezTo>
                    <a:pt x="4258015" y="0"/>
                    <a:pt x="4263783" y="2389"/>
                    <a:pt x="4268035" y="6642"/>
                  </a:cubicBezTo>
                  <a:cubicBezTo>
                    <a:pt x="4272288" y="10894"/>
                    <a:pt x="4274677" y="16662"/>
                    <a:pt x="4274677" y="22676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677" cy="17716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6" name="TextBox 6"/>
          <p:cNvSpPr txBox="1"/>
          <p:nvPr/>
        </p:nvSpPr>
        <p:spPr>
          <a:xfrm>
            <a:off x="3424493" y="3662363"/>
            <a:ext cx="11439015" cy="3209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74"/>
              </a:lnSpc>
            </a:pPr>
            <a:r>
              <a:rPr lang="fr-FR" sz="12499" spc="-624" noProof="0" dirty="0">
                <a:solidFill>
                  <a:srgbClr val="00A0E4"/>
                </a:solidFill>
                <a:latin typeface="Bricolage Grotesque 28"/>
                <a:ea typeface="Bricolage Grotesque 28"/>
                <a:cs typeface="Bricolage Grotesque 28"/>
                <a:sym typeface="Bricolage Grotesque 28"/>
              </a:rPr>
              <a:t>Merci pour votre attention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352844" y="2626215"/>
            <a:ext cx="3582311" cy="663009"/>
            <a:chOff x="0" y="-23855"/>
            <a:chExt cx="943489" cy="1746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43489" cy="136520"/>
            </a:xfrm>
            <a:custGeom>
              <a:avLst/>
              <a:gdLst/>
              <a:ahLst/>
              <a:cxnLst/>
              <a:rect l="l" t="t" r="r" b="b"/>
              <a:pathLst>
                <a:path w="943489" h="136520">
                  <a:moveTo>
                    <a:pt x="68260" y="0"/>
                  </a:moveTo>
                  <a:lnTo>
                    <a:pt x="875230" y="0"/>
                  </a:lnTo>
                  <a:cubicBezTo>
                    <a:pt x="893333" y="0"/>
                    <a:pt x="910695" y="7192"/>
                    <a:pt x="923497" y="19993"/>
                  </a:cubicBezTo>
                  <a:cubicBezTo>
                    <a:pt x="936298" y="32794"/>
                    <a:pt x="943489" y="50156"/>
                    <a:pt x="943489" y="68260"/>
                  </a:cubicBezTo>
                  <a:lnTo>
                    <a:pt x="943489" y="68260"/>
                  </a:lnTo>
                  <a:cubicBezTo>
                    <a:pt x="943489" y="86363"/>
                    <a:pt x="936298" y="103726"/>
                    <a:pt x="923497" y="116527"/>
                  </a:cubicBezTo>
                  <a:cubicBezTo>
                    <a:pt x="910695" y="129328"/>
                    <a:pt x="893333" y="136520"/>
                    <a:pt x="875230" y="136520"/>
                  </a:cubicBezTo>
                  <a:lnTo>
                    <a:pt x="68260" y="136520"/>
                  </a:lnTo>
                  <a:cubicBezTo>
                    <a:pt x="50156" y="136520"/>
                    <a:pt x="32794" y="129328"/>
                    <a:pt x="19993" y="116527"/>
                  </a:cubicBezTo>
                  <a:cubicBezTo>
                    <a:pt x="7192" y="103726"/>
                    <a:pt x="0" y="86363"/>
                    <a:pt x="0" y="68260"/>
                  </a:cubicBezTo>
                  <a:lnTo>
                    <a:pt x="0" y="68260"/>
                  </a:lnTo>
                  <a:cubicBezTo>
                    <a:pt x="0" y="50156"/>
                    <a:pt x="7192" y="32794"/>
                    <a:pt x="19993" y="19993"/>
                  </a:cubicBezTo>
                  <a:cubicBezTo>
                    <a:pt x="32794" y="7192"/>
                    <a:pt x="50156" y="0"/>
                    <a:pt x="68260" y="0"/>
                  </a:cubicBezTo>
                  <a:close/>
                </a:path>
              </a:pathLst>
            </a:custGeom>
            <a:solidFill>
              <a:srgbClr val="00A0E4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3855"/>
              <a:ext cx="943489" cy="174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79"/>
                </a:lnSpc>
                <a:spcBef>
                  <a:spcPct val="0"/>
                </a:spcBef>
              </a:pPr>
              <a:r>
                <a:rPr lang="fr-FR" sz="2199" b="1" noProof="0" dirty="0">
                  <a:solidFill>
                    <a:srgbClr val="12475B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Groupe STEF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5093" y="2248250"/>
            <a:ext cx="13997814" cy="7010050"/>
            <a:chOff x="0" y="0"/>
            <a:chExt cx="4274677" cy="2140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677" cy="2140752"/>
            </a:xfrm>
            <a:custGeom>
              <a:avLst/>
              <a:gdLst/>
              <a:ahLst/>
              <a:cxnLst/>
              <a:rect l="l" t="t" r="r" b="b"/>
              <a:pathLst>
                <a:path w="4274677" h="2140752">
                  <a:moveTo>
                    <a:pt x="4274677" y="22676"/>
                  </a:moveTo>
                  <a:lnTo>
                    <a:pt x="4274677" y="2118076"/>
                  </a:lnTo>
                  <a:cubicBezTo>
                    <a:pt x="4274677" y="2124090"/>
                    <a:pt x="4272288" y="2129858"/>
                    <a:pt x="4268035" y="2134111"/>
                  </a:cubicBezTo>
                  <a:cubicBezTo>
                    <a:pt x="4263783" y="2138363"/>
                    <a:pt x="4258015" y="2140752"/>
                    <a:pt x="4252001" y="2140752"/>
                  </a:cubicBezTo>
                  <a:lnTo>
                    <a:pt x="22676" y="2140752"/>
                  </a:lnTo>
                  <a:cubicBezTo>
                    <a:pt x="16662" y="2140752"/>
                    <a:pt x="10894" y="2138363"/>
                    <a:pt x="6642" y="2134111"/>
                  </a:cubicBezTo>
                  <a:cubicBezTo>
                    <a:pt x="2389" y="2129858"/>
                    <a:pt x="0" y="2124090"/>
                    <a:pt x="0" y="2118076"/>
                  </a:cubicBezTo>
                  <a:lnTo>
                    <a:pt x="0" y="22676"/>
                  </a:lnTo>
                  <a:cubicBezTo>
                    <a:pt x="0" y="16662"/>
                    <a:pt x="2389" y="10894"/>
                    <a:pt x="6642" y="6642"/>
                  </a:cubicBezTo>
                  <a:cubicBezTo>
                    <a:pt x="10894" y="2389"/>
                    <a:pt x="16662" y="0"/>
                    <a:pt x="22676" y="0"/>
                  </a:cubicBezTo>
                  <a:lnTo>
                    <a:pt x="4252001" y="0"/>
                  </a:lnTo>
                  <a:cubicBezTo>
                    <a:pt x="4258015" y="0"/>
                    <a:pt x="4263783" y="2389"/>
                    <a:pt x="4268035" y="6642"/>
                  </a:cubicBezTo>
                  <a:cubicBezTo>
                    <a:pt x="4272288" y="10894"/>
                    <a:pt x="4274677" y="16662"/>
                    <a:pt x="4274677" y="22676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74677" cy="21788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820285" y="643084"/>
            <a:ext cx="6647429" cy="1397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4"/>
              </a:lnSpc>
            </a:pPr>
            <a:r>
              <a:rPr lang="fr-FR" sz="10600" spc="-530" noProof="0" dirty="0">
                <a:solidFill>
                  <a:srgbClr val="00A0E4"/>
                </a:solidFill>
                <a:latin typeface="Bricolage Grotesque 28"/>
                <a:ea typeface="Bricolage Grotesque 28"/>
                <a:cs typeface="Bricolage Grotesque 28"/>
                <a:sym typeface="Bricolage Grotesque 28"/>
              </a:rPr>
              <a:t>Sommaire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414883" y="3072738"/>
            <a:ext cx="4810804" cy="1264775"/>
            <a:chOff x="0" y="-19050"/>
            <a:chExt cx="914387" cy="2403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14387" cy="202295"/>
            </a:xfrm>
            <a:custGeom>
              <a:avLst/>
              <a:gdLst/>
              <a:ahLst/>
              <a:cxnLst/>
              <a:rect l="l" t="t" r="r" b="b"/>
              <a:pathLst>
                <a:path w="914387" h="202295">
                  <a:moveTo>
                    <a:pt x="101148" y="0"/>
                  </a:moveTo>
                  <a:lnTo>
                    <a:pt x="813239" y="0"/>
                  </a:lnTo>
                  <a:cubicBezTo>
                    <a:pt x="869101" y="0"/>
                    <a:pt x="914387" y="45285"/>
                    <a:pt x="914387" y="101148"/>
                  </a:cubicBezTo>
                  <a:lnTo>
                    <a:pt x="914387" y="101148"/>
                  </a:lnTo>
                  <a:cubicBezTo>
                    <a:pt x="914387" y="127974"/>
                    <a:pt x="903730" y="153701"/>
                    <a:pt x="884761" y="172670"/>
                  </a:cubicBezTo>
                  <a:cubicBezTo>
                    <a:pt x="865792" y="191639"/>
                    <a:pt x="840065" y="202295"/>
                    <a:pt x="813239" y="202295"/>
                  </a:cubicBezTo>
                  <a:lnTo>
                    <a:pt x="101148" y="202295"/>
                  </a:lnTo>
                  <a:cubicBezTo>
                    <a:pt x="45285" y="202295"/>
                    <a:pt x="0" y="157010"/>
                    <a:pt x="0" y="101148"/>
                  </a:cubicBezTo>
                  <a:lnTo>
                    <a:pt x="0" y="101148"/>
                  </a:lnTo>
                  <a:cubicBezTo>
                    <a:pt x="0" y="45285"/>
                    <a:pt x="45285" y="0"/>
                    <a:pt x="1011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914387" cy="240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1.Présentation de l’entreprise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414883" y="4991115"/>
            <a:ext cx="4809954" cy="1361870"/>
            <a:chOff x="0" y="-17847"/>
            <a:chExt cx="914225" cy="2588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14225" cy="220750"/>
            </a:xfrm>
            <a:custGeom>
              <a:avLst/>
              <a:gdLst/>
              <a:ahLst/>
              <a:cxnLst/>
              <a:rect l="l" t="t" r="r" b="b"/>
              <a:pathLst>
                <a:path w="914225" h="220750">
                  <a:moveTo>
                    <a:pt x="109450" y="0"/>
                  </a:moveTo>
                  <a:lnTo>
                    <a:pt x="804775" y="0"/>
                  </a:lnTo>
                  <a:cubicBezTo>
                    <a:pt x="865223" y="0"/>
                    <a:pt x="914225" y="49003"/>
                    <a:pt x="914225" y="109450"/>
                  </a:cubicBezTo>
                  <a:lnTo>
                    <a:pt x="914225" y="111300"/>
                  </a:lnTo>
                  <a:cubicBezTo>
                    <a:pt x="914225" y="140328"/>
                    <a:pt x="902694" y="168167"/>
                    <a:pt x="882168" y="188693"/>
                  </a:cubicBezTo>
                  <a:cubicBezTo>
                    <a:pt x="861642" y="209219"/>
                    <a:pt x="833803" y="220750"/>
                    <a:pt x="804775" y="220750"/>
                  </a:cubicBezTo>
                  <a:lnTo>
                    <a:pt x="109450" y="220750"/>
                  </a:lnTo>
                  <a:cubicBezTo>
                    <a:pt x="49003" y="220750"/>
                    <a:pt x="0" y="171747"/>
                    <a:pt x="0" y="111300"/>
                  </a:cubicBezTo>
                  <a:lnTo>
                    <a:pt x="0" y="109450"/>
                  </a:lnTo>
                  <a:cubicBezTo>
                    <a:pt x="0" y="49003"/>
                    <a:pt x="49003" y="0"/>
                    <a:pt x="109450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7847"/>
              <a:ext cx="914225" cy="258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2.Présentation du service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388635" y="6996073"/>
            <a:ext cx="4837052" cy="1306866"/>
            <a:chOff x="-4989" y="-19050"/>
            <a:chExt cx="919376" cy="2483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14387" cy="210295"/>
            </a:xfrm>
            <a:custGeom>
              <a:avLst/>
              <a:gdLst/>
              <a:ahLst/>
              <a:cxnLst/>
              <a:rect l="l" t="t" r="r" b="b"/>
              <a:pathLst>
                <a:path w="914387" h="210295">
                  <a:moveTo>
                    <a:pt x="105148" y="0"/>
                  </a:moveTo>
                  <a:lnTo>
                    <a:pt x="809239" y="0"/>
                  </a:lnTo>
                  <a:cubicBezTo>
                    <a:pt x="867310" y="0"/>
                    <a:pt x="914387" y="47076"/>
                    <a:pt x="914387" y="105148"/>
                  </a:cubicBezTo>
                  <a:lnTo>
                    <a:pt x="914387" y="105148"/>
                  </a:lnTo>
                  <a:cubicBezTo>
                    <a:pt x="914387" y="163219"/>
                    <a:pt x="867310" y="210295"/>
                    <a:pt x="809239" y="210295"/>
                  </a:cubicBezTo>
                  <a:lnTo>
                    <a:pt x="105148" y="210295"/>
                  </a:lnTo>
                  <a:cubicBezTo>
                    <a:pt x="47076" y="210295"/>
                    <a:pt x="0" y="163219"/>
                    <a:pt x="0" y="105148"/>
                  </a:cubicBezTo>
                  <a:lnTo>
                    <a:pt x="0" y="105148"/>
                  </a:lnTo>
                  <a:cubicBezTo>
                    <a:pt x="0" y="47076"/>
                    <a:pt x="47076" y="0"/>
                    <a:pt x="1051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-4989" y="-19050"/>
              <a:ext cx="914387" cy="248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3.Les missions réalisées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028446" y="3043491"/>
            <a:ext cx="4844671" cy="1323263"/>
            <a:chOff x="-6437" y="-24609"/>
            <a:chExt cx="920824" cy="25151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14387" cy="213412"/>
            </a:xfrm>
            <a:custGeom>
              <a:avLst/>
              <a:gdLst/>
              <a:ahLst/>
              <a:cxnLst/>
              <a:rect l="l" t="t" r="r" b="b"/>
              <a:pathLst>
                <a:path w="914387" h="213412">
                  <a:moveTo>
                    <a:pt x="106706" y="0"/>
                  </a:moveTo>
                  <a:lnTo>
                    <a:pt x="807681" y="0"/>
                  </a:lnTo>
                  <a:cubicBezTo>
                    <a:pt x="866613" y="0"/>
                    <a:pt x="914387" y="47774"/>
                    <a:pt x="914387" y="106706"/>
                  </a:cubicBezTo>
                  <a:lnTo>
                    <a:pt x="914387" y="106706"/>
                  </a:lnTo>
                  <a:cubicBezTo>
                    <a:pt x="914387" y="165638"/>
                    <a:pt x="866613" y="213412"/>
                    <a:pt x="807681" y="213412"/>
                  </a:cubicBezTo>
                  <a:lnTo>
                    <a:pt x="106706" y="213412"/>
                  </a:lnTo>
                  <a:cubicBezTo>
                    <a:pt x="47774" y="213412"/>
                    <a:pt x="0" y="165638"/>
                    <a:pt x="0" y="106706"/>
                  </a:cubicBezTo>
                  <a:lnTo>
                    <a:pt x="0" y="106706"/>
                  </a:lnTo>
                  <a:cubicBezTo>
                    <a:pt x="0" y="47774"/>
                    <a:pt x="47774" y="0"/>
                    <a:pt x="106706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6437" y="-24609"/>
              <a:ext cx="914387" cy="251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4.Analyse des missions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062313" y="5049603"/>
            <a:ext cx="4820122" cy="1303382"/>
            <a:chOff x="0" y="-17847"/>
            <a:chExt cx="916158" cy="24773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14387" cy="209633"/>
            </a:xfrm>
            <a:custGeom>
              <a:avLst/>
              <a:gdLst/>
              <a:ahLst/>
              <a:cxnLst/>
              <a:rect l="l" t="t" r="r" b="b"/>
              <a:pathLst>
                <a:path w="914387" h="209633">
                  <a:moveTo>
                    <a:pt x="104817" y="0"/>
                  </a:moveTo>
                  <a:lnTo>
                    <a:pt x="809570" y="0"/>
                  </a:lnTo>
                  <a:cubicBezTo>
                    <a:pt x="867459" y="0"/>
                    <a:pt x="914387" y="46928"/>
                    <a:pt x="914387" y="104817"/>
                  </a:cubicBezTo>
                  <a:lnTo>
                    <a:pt x="914387" y="104817"/>
                  </a:lnTo>
                  <a:cubicBezTo>
                    <a:pt x="914387" y="132616"/>
                    <a:pt x="903344" y="159276"/>
                    <a:pt x="883687" y="178933"/>
                  </a:cubicBezTo>
                  <a:cubicBezTo>
                    <a:pt x="864030" y="198590"/>
                    <a:pt x="837369" y="209633"/>
                    <a:pt x="809570" y="209633"/>
                  </a:cubicBezTo>
                  <a:lnTo>
                    <a:pt x="104817" y="209633"/>
                  </a:lnTo>
                  <a:cubicBezTo>
                    <a:pt x="77017" y="209633"/>
                    <a:pt x="50357" y="198590"/>
                    <a:pt x="30700" y="178933"/>
                  </a:cubicBezTo>
                  <a:cubicBezTo>
                    <a:pt x="11043" y="159276"/>
                    <a:pt x="0" y="132616"/>
                    <a:pt x="0" y="104817"/>
                  </a:cubicBezTo>
                  <a:lnTo>
                    <a:pt x="0" y="104817"/>
                  </a:lnTo>
                  <a:cubicBezTo>
                    <a:pt x="0" y="77017"/>
                    <a:pt x="11043" y="50357"/>
                    <a:pt x="30700" y="30700"/>
                  </a:cubicBezTo>
                  <a:cubicBezTo>
                    <a:pt x="50357" y="11043"/>
                    <a:pt x="77017" y="0"/>
                    <a:pt x="10481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771" y="-17847"/>
              <a:ext cx="914387" cy="2477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5.Bilan de l’alternance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062313" y="7000309"/>
            <a:ext cx="4810804" cy="1306866"/>
            <a:chOff x="0" y="-18245"/>
            <a:chExt cx="914387" cy="24839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14387" cy="210295"/>
            </a:xfrm>
            <a:custGeom>
              <a:avLst/>
              <a:gdLst/>
              <a:ahLst/>
              <a:cxnLst/>
              <a:rect l="l" t="t" r="r" b="b"/>
              <a:pathLst>
                <a:path w="914387" h="210295">
                  <a:moveTo>
                    <a:pt x="105148" y="0"/>
                  </a:moveTo>
                  <a:lnTo>
                    <a:pt x="809239" y="0"/>
                  </a:lnTo>
                  <a:cubicBezTo>
                    <a:pt x="867310" y="0"/>
                    <a:pt x="914387" y="47076"/>
                    <a:pt x="914387" y="105148"/>
                  </a:cubicBezTo>
                  <a:lnTo>
                    <a:pt x="914387" y="105148"/>
                  </a:lnTo>
                  <a:cubicBezTo>
                    <a:pt x="914387" y="163219"/>
                    <a:pt x="867310" y="210295"/>
                    <a:pt x="809239" y="210295"/>
                  </a:cubicBezTo>
                  <a:lnTo>
                    <a:pt x="105148" y="210295"/>
                  </a:lnTo>
                  <a:cubicBezTo>
                    <a:pt x="47076" y="210295"/>
                    <a:pt x="0" y="163219"/>
                    <a:pt x="0" y="105148"/>
                  </a:cubicBezTo>
                  <a:lnTo>
                    <a:pt x="0" y="105148"/>
                  </a:lnTo>
                  <a:cubicBezTo>
                    <a:pt x="0" y="47076"/>
                    <a:pt x="47076" y="0"/>
                    <a:pt x="1051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8245"/>
              <a:ext cx="914387" cy="248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noProof="0" dirty="0">
                  <a:solidFill>
                    <a:srgbClr val="FFFFFF"/>
                  </a:solidFill>
                  <a:latin typeface="Body Grotesque"/>
                  <a:ea typeface="Body Grotesque"/>
                  <a:cs typeface="Body Grotesque"/>
                  <a:sym typeface="Body Grotesque"/>
                </a:rPr>
                <a:t>6.Conclusion &amp; poursuites professionnelles</a:t>
              </a:r>
            </a:p>
          </p:txBody>
        </p:sp>
      </p:grpSp>
      <p:sp>
        <p:nvSpPr>
          <p:cNvPr id="24" name="Freeform 24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25" name="AutoShape 25"/>
          <p:cNvSpPr/>
          <p:nvPr/>
        </p:nvSpPr>
        <p:spPr>
          <a:xfrm>
            <a:off x="9144000" y="3172965"/>
            <a:ext cx="0" cy="5029748"/>
          </a:xfrm>
          <a:prstGeom prst="line">
            <a:avLst/>
          </a:prstGeom>
          <a:ln w="47625" cap="flat">
            <a:solidFill>
              <a:srgbClr val="00A0E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fr-FR" noProof="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06350" y="353012"/>
            <a:ext cx="4714894" cy="2025804"/>
            <a:chOff x="0" y="-33338"/>
            <a:chExt cx="89615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3338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1.Présentation de l’entreprise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9144000" y="-342900"/>
            <a:ext cx="10129245" cy="10972800"/>
            <a:chOff x="0" y="0"/>
            <a:chExt cx="2667754" cy="2709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080348" y="1249328"/>
            <a:ext cx="3130092" cy="872200"/>
            <a:chOff x="0" y="-22160"/>
            <a:chExt cx="594935" cy="1657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94935" cy="127678"/>
            </a:xfrm>
            <a:custGeom>
              <a:avLst/>
              <a:gdLst/>
              <a:ahLst/>
              <a:cxnLst/>
              <a:rect l="l" t="t" r="r" b="b"/>
              <a:pathLst>
                <a:path w="594935" h="127678">
                  <a:moveTo>
                    <a:pt x="63839" y="0"/>
                  </a:moveTo>
                  <a:lnTo>
                    <a:pt x="531096" y="0"/>
                  </a:lnTo>
                  <a:cubicBezTo>
                    <a:pt x="566353" y="0"/>
                    <a:pt x="594935" y="28582"/>
                    <a:pt x="594935" y="63839"/>
                  </a:cubicBezTo>
                  <a:lnTo>
                    <a:pt x="594935" y="63839"/>
                  </a:lnTo>
                  <a:cubicBezTo>
                    <a:pt x="594935" y="99097"/>
                    <a:pt x="566353" y="127678"/>
                    <a:pt x="531096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2160"/>
              <a:ext cx="594935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Groupe STEF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080348" y="5029362"/>
            <a:ext cx="3130092" cy="872200"/>
            <a:chOff x="0" y="-21694"/>
            <a:chExt cx="594935" cy="16577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94935" cy="127678"/>
            </a:xfrm>
            <a:custGeom>
              <a:avLst/>
              <a:gdLst/>
              <a:ahLst/>
              <a:cxnLst/>
              <a:rect l="l" t="t" r="r" b="b"/>
              <a:pathLst>
                <a:path w="594935" h="127678">
                  <a:moveTo>
                    <a:pt x="63839" y="0"/>
                  </a:moveTo>
                  <a:lnTo>
                    <a:pt x="531096" y="0"/>
                  </a:lnTo>
                  <a:cubicBezTo>
                    <a:pt x="566353" y="0"/>
                    <a:pt x="594935" y="28582"/>
                    <a:pt x="594935" y="63839"/>
                  </a:cubicBezTo>
                  <a:lnTo>
                    <a:pt x="594935" y="63839"/>
                  </a:lnTo>
                  <a:cubicBezTo>
                    <a:pt x="594935" y="99097"/>
                    <a:pt x="566353" y="127678"/>
                    <a:pt x="531096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1694"/>
              <a:ext cx="594935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Agence du Mans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23910" y="3000627"/>
            <a:ext cx="7735824" cy="5801868"/>
          </a:xfrm>
          <a:custGeom>
            <a:avLst/>
            <a:gdLst/>
            <a:ahLst/>
            <a:cxnLst/>
            <a:rect l="l" t="t" r="r" b="b"/>
            <a:pathLst>
              <a:path w="7735824" h="5801868">
                <a:moveTo>
                  <a:pt x="0" y="0"/>
                </a:moveTo>
                <a:lnTo>
                  <a:pt x="7735824" y="0"/>
                </a:lnTo>
                <a:lnTo>
                  <a:pt x="7735824" y="5801868"/>
                </a:lnTo>
                <a:lnTo>
                  <a:pt x="0" y="580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TextBox 16"/>
          <p:cNvSpPr txBox="1"/>
          <p:nvPr/>
        </p:nvSpPr>
        <p:spPr>
          <a:xfrm>
            <a:off x="10006089" y="2647457"/>
            <a:ext cx="7227811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 err="1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Etendu</a:t>
            </a: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 à travers 8 pays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48800" y="6614382"/>
            <a:ext cx="7227811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Agence créée en 1982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D9C90E9-7394-9A76-3845-9BB538ABB315}"/>
              </a:ext>
            </a:extLst>
          </p:cNvPr>
          <p:cNvSpPr txBox="1"/>
          <p:nvPr/>
        </p:nvSpPr>
        <p:spPr>
          <a:xfrm>
            <a:off x="9906000" y="3013037"/>
            <a:ext cx="97536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115 000 livraisons par jour (2024)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DD97D70-5F1B-880E-A8F8-F6963DB3989B}"/>
              </a:ext>
            </a:extLst>
          </p:cNvPr>
          <p:cNvSpPr txBox="1"/>
          <p:nvPr/>
        </p:nvSpPr>
        <p:spPr>
          <a:xfrm>
            <a:off x="9906000" y="3431248"/>
            <a:ext cx="98298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Leader du transport frigorifique en France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34D7FA7-E64A-0B58-7FA7-8DD889837983}"/>
              </a:ext>
            </a:extLst>
          </p:cNvPr>
          <p:cNvSpPr txBox="1"/>
          <p:nvPr/>
        </p:nvSpPr>
        <p:spPr>
          <a:xfrm>
            <a:off x="9906000" y="3875945"/>
            <a:ext cx="98679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Concurrents principaux : STG, </a:t>
            </a:r>
            <a:r>
              <a:rPr lang="fr-FR" sz="2500" noProof="0" dirty="0" err="1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Dispam</a:t>
            </a: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, </a:t>
            </a:r>
            <a:r>
              <a:rPr lang="fr-FR" sz="2500" noProof="0" dirty="0" err="1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Sofrilog</a:t>
            </a:r>
            <a:endParaRPr lang="fr-FR" sz="2500" noProof="0" dirty="0">
              <a:solidFill>
                <a:srgbClr val="FFFFFF"/>
              </a:solidFill>
              <a:latin typeface="Body Grotesque"/>
              <a:ea typeface="Body Grotesque"/>
              <a:cs typeface="Body Grotesque"/>
              <a:sym typeface="Body Grotesque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AA2765F-2F61-CD4F-D9DA-8EC4EFAE0FBA}"/>
              </a:ext>
            </a:extLst>
          </p:cNvPr>
          <p:cNvSpPr txBox="1"/>
          <p:nvPr/>
        </p:nvSpPr>
        <p:spPr>
          <a:xfrm>
            <a:off x="9360625" y="7015601"/>
            <a:ext cx="9889066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Activités : Expédition, distribution, prestation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7395A68-70DD-510D-67FE-2029A972B836}"/>
              </a:ext>
            </a:extLst>
          </p:cNvPr>
          <p:cNvSpPr txBox="1"/>
          <p:nvPr/>
        </p:nvSpPr>
        <p:spPr>
          <a:xfrm>
            <a:off x="9360625" y="7507920"/>
            <a:ext cx="989965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Transport à température dirigée (frais, surgelé, ambiant)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2" grpId="0"/>
      <p:bldP spid="24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30351" y="271412"/>
            <a:ext cx="4714894" cy="2025804"/>
            <a:chOff x="0" y="-33338"/>
            <a:chExt cx="89615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3338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2.Présentation du service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5590047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-618003" y="-561793"/>
            <a:ext cx="10129245" cy="11191693"/>
            <a:chOff x="0" y="0"/>
            <a:chExt cx="2667754" cy="2709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sp>
        <p:nvSpPr>
          <p:cNvPr id="9" name="Freeform 9"/>
          <p:cNvSpPr/>
          <p:nvPr/>
        </p:nvSpPr>
        <p:spPr>
          <a:xfrm>
            <a:off x="10392667" y="3348686"/>
            <a:ext cx="6658445" cy="4936676"/>
          </a:xfrm>
          <a:custGeom>
            <a:avLst/>
            <a:gdLst/>
            <a:ahLst/>
            <a:cxnLst/>
            <a:rect l="l" t="t" r="r" b="b"/>
            <a:pathLst>
              <a:path w="6658445" h="4936676">
                <a:moveTo>
                  <a:pt x="0" y="0"/>
                </a:moveTo>
                <a:lnTo>
                  <a:pt x="6658444" y="0"/>
                </a:lnTo>
                <a:lnTo>
                  <a:pt x="6658444" y="4936676"/>
                </a:lnTo>
                <a:lnTo>
                  <a:pt x="0" y="49366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968" r="-39910"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0" name="TextBox 10"/>
          <p:cNvSpPr txBox="1"/>
          <p:nvPr/>
        </p:nvSpPr>
        <p:spPr>
          <a:xfrm>
            <a:off x="10392667" y="8256787"/>
            <a:ext cx="6420760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fr-FR" sz="1500" i="1" noProof="0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Transport frigorifique : les solutions STEF - Site officiel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809396" y="232815"/>
            <a:ext cx="5274448" cy="872200"/>
            <a:chOff x="0" y="-23595"/>
            <a:chExt cx="1002511" cy="16577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02511" cy="127678"/>
            </a:xfrm>
            <a:custGeom>
              <a:avLst/>
              <a:gdLst/>
              <a:ahLst/>
              <a:cxnLst/>
              <a:rect l="l" t="t" r="r" b="b"/>
              <a:pathLst>
                <a:path w="1002511" h="127678">
                  <a:moveTo>
                    <a:pt x="63839" y="0"/>
                  </a:moveTo>
                  <a:lnTo>
                    <a:pt x="938672" y="0"/>
                  </a:lnTo>
                  <a:cubicBezTo>
                    <a:pt x="973930" y="0"/>
                    <a:pt x="1002511" y="28582"/>
                    <a:pt x="1002511" y="63839"/>
                  </a:cubicBezTo>
                  <a:lnTo>
                    <a:pt x="1002511" y="63839"/>
                  </a:lnTo>
                  <a:cubicBezTo>
                    <a:pt x="1002511" y="99097"/>
                    <a:pt x="973930" y="127678"/>
                    <a:pt x="938672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3595"/>
              <a:ext cx="1002511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Le service Emballages : 4 postes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36685" y="1251771"/>
            <a:ext cx="3419870" cy="872200"/>
            <a:chOff x="0" y="-22182"/>
            <a:chExt cx="650013" cy="16577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50013" cy="127678"/>
            </a:xfrm>
            <a:custGeom>
              <a:avLst/>
              <a:gdLst/>
              <a:ahLst/>
              <a:cxnLst/>
              <a:rect l="l" t="t" r="r" b="b"/>
              <a:pathLst>
                <a:path w="650013" h="127678">
                  <a:moveTo>
                    <a:pt x="63839" y="0"/>
                  </a:moveTo>
                  <a:lnTo>
                    <a:pt x="586174" y="0"/>
                  </a:lnTo>
                  <a:cubicBezTo>
                    <a:pt x="621431" y="0"/>
                    <a:pt x="650013" y="28582"/>
                    <a:pt x="650013" y="63839"/>
                  </a:cubicBezTo>
                  <a:lnTo>
                    <a:pt x="650013" y="63839"/>
                  </a:lnTo>
                  <a:cubicBezTo>
                    <a:pt x="650013" y="99097"/>
                    <a:pt x="621431" y="127678"/>
                    <a:pt x="586174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2182"/>
              <a:ext cx="650013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Retour Palettes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611619" y="3997759"/>
            <a:ext cx="3670004" cy="872200"/>
            <a:chOff x="0" y="-19050"/>
            <a:chExt cx="697555" cy="16577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7555" cy="127678"/>
            </a:xfrm>
            <a:custGeom>
              <a:avLst/>
              <a:gdLst/>
              <a:ahLst/>
              <a:cxnLst/>
              <a:rect l="l" t="t" r="r" b="b"/>
              <a:pathLst>
                <a:path w="697555" h="127678">
                  <a:moveTo>
                    <a:pt x="63839" y="0"/>
                  </a:moveTo>
                  <a:lnTo>
                    <a:pt x="633716" y="0"/>
                  </a:lnTo>
                  <a:cubicBezTo>
                    <a:pt x="668974" y="0"/>
                    <a:pt x="697555" y="28582"/>
                    <a:pt x="697555" y="63839"/>
                  </a:cubicBezTo>
                  <a:lnTo>
                    <a:pt x="697555" y="63839"/>
                  </a:lnTo>
                  <a:cubicBezTo>
                    <a:pt x="697555" y="99097"/>
                    <a:pt x="668974" y="127678"/>
                    <a:pt x="633716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697555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Distribution et national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36685" y="7044405"/>
            <a:ext cx="3419870" cy="872200"/>
            <a:chOff x="0" y="-19050"/>
            <a:chExt cx="650013" cy="16577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0013" cy="127678"/>
            </a:xfrm>
            <a:custGeom>
              <a:avLst/>
              <a:gdLst/>
              <a:ahLst/>
              <a:cxnLst/>
              <a:rect l="l" t="t" r="r" b="b"/>
              <a:pathLst>
                <a:path w="650013" h="127678">
                  <a:moveTo>
                    <a:pt x="63839" y="0"/>
                  </a:moveTo>
                  <a:lnTo>
                    <a:pt x="586174" y="0"/>
                  </a:lnTo>
                  <a:cubicBezTo>
                    <a:pt x="621431" y="0"/>
                    <a:pt x="650013" y="28582"/>
                    <a:pt x="650013" y="63839"/>
                  </a:cubicBezTo>
                  <a:lnTo>
                    <a:pt x="650013" y="63839"/>
                  </a:lnTo>
                  <a:cubicBezTo>
                    <a:pt x="650013" y="99097"/>
                    <a:pt x="621431" y="127678"/>
                    <a:pt x="586174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650013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Identifiés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42937" y="2403228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Restitutions des palettes aux clients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63257" y="5164366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Saisie informatique des voyages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54790" y="8148667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l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Saisie des emballages identifiés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113BFD4-5A5A-70EF-C8A8-281BF69E353E}"/>
              </a:ext>
            </a:extLst>
          </p:cNvPr>
          <p:cNvSpPr txBox="1"/>
          <p:nvPr/>
        </p:nvSpPr>
        <p:spPr>
          <a:xfrm>
            <a:off x="457200" y="2739055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Supervision des soldes </a:t>
            </a:r>
            <a:r>
              <a:rPr lang="fr-FR" sz="2500" noProof="0" dirty="0" err="1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europalettes</a:t>
            </a:r>
            <a:endParaRPr lang="fr-FR" sz="2500" noProof="0" dirty="0">
              <a:solidFill>
                <a:srgbClr val="FFFFFF"/>
              </a:solidFill>
              <a:latin typeface="Body Grotesque"/>
              <a:ea typeface="Body Grotesque"/>
              <a:cs typeface="Body Grotesque"/>
              <a:sym typeface="Body Grotesque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212124C-B506-C4B1-4AD9-B13D2B13E17D}"/>
              </a:ext>
            </a:extLst>
          </p:cNvPr>
          <p:cNvSpPr txBox="1"/>
          <p:nvPr/>
        </p:nvSpPr>
        <p:spPr>
          <a:xfrm>
            <a:off x="457200" y="3126603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Préparation informatique des emballages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BD301DA-AF2E-3727-D076-EDB7285251E6}"/>
              </a:ext>
            </a:extLst>
          </p:cNvPr>
          <p:cNvSpPr txBox="1"/>
          <p:nvPr/>
        </p:nvSpPr>
        <p:spPr>
          <a:xfrm>
            <a:off x="457200" y="5463575"/>
            <a:ext cx="952923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Saisie des chèques-palettes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1CC881E-5441-139F-40AF-C2888158DCAF}"/>
              </a:ext>
            </a:extLst>
          </p:cNvPr>
          <p:cNvSpPr txBox="1"/>
          <p:nvPr/>
        </p:nvSpPr>
        <p:spPr>
          <a:xfrm>
            <a:off x="457200" y="5867372"/>
            <a:ext cx="952923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Contrôle des soldes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B50B4AE-B0AA-0362-EF4F-F9C11ED106E3}"/>
              </a:ext>
            </a:extLst>
          </p:cNvPr>
          <p:cNvSpPr txBox="1"/>
          <p:nvPr/>
        </p:nvSpPr>
        <p:spPr>
          <a:xfrm>
            <a:off x="457200" y="6271169"/>
            <a:ext cx="9529232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Retour conducteur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EDAFFF6-5337-6FDB-1CDC-5EF93E6D3516}"/>
              </a:ext>
            </a:extLst>
          </p:cNvPr>
          <p:cNvSpPr txBox="1"/>
          <p:nvPr/>
        </p:nvSpPr>
        <p:spPr>
          <a:xfrm>
            <a:off x="457200" y="8506156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l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Préparation informatique des emballages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F0253A7-D003-13FF-DB6C-673CE48C84B8}"/>
              </a:ext>
            </a:extLst>
          </p:cNvPr>
          <p:cNvSpPr txBox="1"/>
          <p:nvPr/>
        </p:nvSpPr>
        <p:spPr>
          <a:xfrm>
            <a:off x="457200" y="8931921"/>
            <a:ext cx="9601200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l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Coordination agences &amp; clients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8" grpId="0"/>
      <p:bldP spid="30" grpId="0"/>
      <p:bldP spid="32" grpId="0"/>
      <p:bldP spid="34" grpId="0"/>
      <p:bldP spid="36" grpId="0"/>
      <p:bldP spid="38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8358" y="2570738"/>
            <a:ext cx="17651284" cy="7328397"/>
            <a:chOff x="0" y="0"/>
            <a:chExt cx="4648845" cy="1930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48845" cy="1930100"/>
            </a:xfrm>
            <a:custGeom>
              <a:avLst/>
              <a:gdLst/>
              <a:ahLst/>
              <a:cxnLst/>
              <a:rect l="l" t="t" r="r" b="b"/>
              <a:pathLst>
                <a:path w="4648845" h="1930100">
                  <a:moveTo>
                    <a:pt x="4648845" y="17983"/>
                  </a:moveTo>
                  <a:lnTo>
                    <a:pt x="4648845" y="1912118"/>
                  </a:lnTo>
                  <a:cubicBezTo>
                    <a:pt x="4648845" y="1916887"/>
                    <a:pt x="4646950" y="1921461"/>
                    <a:pt x="4643578" y="1924833"/>
                  </a:cubicBezTo>
                  <a:cubicBezTo>
                    <a:pt x="4640206" y="1928206"/>
                    <a:pt x="4635631" y="1930100"/>
                    <a:pt x="4630862" y="1930100"/>
                  </a:cubicBezTo>
                  <a:lnTo>
                    <a:pt x="17983" y="1930100"/>
                  </a:lnTo>
                  <a:cubicBezTo>
                    <a:pt x="13213" y="1930100"/>
                    <a:pt x="8639" y="1928206"/>
                    <a:pt x="5267" y="1924833"/>
                  </a:cubicBezTo>
                  <a:cubicBezTo>
                    <a:pt x="1895" y="1921461"/>
                    <a:pt x="0" y="1916887"/>
                    <a:pt x="0" y="1912118"/>
                  </a:cubicBezTo>
                  <a:lnTo>
                    <a:pt x="0" y="17983"/>
                  </a:lnTo>
                  <a:cubicBezTo>
                    <a:pt x="0" y="13213"/>
                    <a:pt x="1895" y="8639"/>
                    <a:pt x="5267" y="5267"/>
                  </a:cubicBezTo>
                  <a:cubicBezTo>
                    <a:pt x="8639" y="1895"/>
                    <a:pt x="13213" y="0"/>
                    <a:pt x="17983" y="0"/>
                  </a:cubicBezTo>
                  <a:lnTo>
                    <a:pt x="4630862" y="0"/>
                  </a:lnTo>
                  <a:cubicBezTo>
                    <a:pt x="4635631" y="0"/>
                    <a:pt x="4640206" y="1895"/>
                    <a:pt x="4643578" y="5267"/>
                  </a:cubicBezTo>
                  <a:cubicBezTo>
                    <a:pt x="4646950" y="8639"/>
                    <a:pt x="4648845" y="13213"/>
                    <a:pt x="4648845" y="17983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48845" cy="19682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793865" y="331867"/>
            <a:ext cx="4727379" cy="2025804"/>
            <a:chOff x="-2373" y="-37357"/>
            <a:chExt cx="898530" cy="38504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2373" y="-37357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3.Les missions réalisées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5</a:t>
            </a:r>
          </a:p>
        </p:txBody>
      </p:sp>
      <p:sp>
        <p:nvSpPr>
          <p:cNvPr id="10" name="AutoShape 10"/>
          <p:cNvSpPr/>
          <p:nvPr/>
        </p:nvSpPr>
        <p:spPr>
          <a:xfrm>
            <a:off x="4953000" y="4276307"/>
            <a:ext cx="2094270" cy="0"/>
          </a:xfrm>
          <a:prstGeom prst="line">
            <a:avLst/>
          </a:prstGeom>
          <a:ln w="95250" cap="flat">
            <a:solidFill>
              <a:srgbClr val="5170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noProof="0" dirty="0"/>
          </a:p>
        </p:txBody>
      </p:sp>
      <p:grpSp>
        <p:nvGrpSpPr>
          <p:cNvPr id="11" name="Group 11"/>
          <p:cNvGrpSpPr/>
          <p:nvPr/>
        </p:nvGrpSpPr>
        <p:grpSpPr>
          <a:xfrm>
            <a:off x="13254749" y="514789"/>
            <a:ext cx="4773246" cy="1415115"/>
            <a:chOff x="-11091" y="-45116"/>
            <a:chExt cx="907248" cy="2689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96157" cy="202295"/>
            </a:xfrm>
            <a:custGeom>
              <a:avLst/>
              <a:gdLst/>
              <a:ahLst/>
              <a:cxnLst/>
              <a:rect l="l" t="t" r="r" b="b"/>
              <a:pathLst>
                <a:path w="896157" h="202295">
                  <a:moveTo>
                    <a:pt x="101148" y="0"/>
                  </a:moveTo>
                  <a:lnTo>
                    <a:pt x="795010" y="0"/>
                  </a:lnTo>
                  <a:cubicBezTo>
                    <a:pt x="821836" y="0"/>
                    <a:pt x="847563" y="10657"/>
                    <a:pt x="866532" y="29625"/>
                  </a:cubicBezTo>
                  <a:cubicBezTo>
                    <a:pt x="885501" y="48594"/>
                    <a:pt x="896157" y="74322"/>
                    <a:pt x="896157" y="101148"/>
                  </a:cubicBezTo>
                  <a:lnTo>
                    <a:pt x="896157" y="101148"/>
                  </a:lnTo>
                  <a:cubicBezTo>
                    <a:pt x="896157" y="157010"/>
                    <a:pt x="850872" y="202295"/>
                    <a:pt x="795010" y="202295"/>
                  </a:cubicBezTo>
                  <a:lnTo>
                    <a:pt x="101148" y="202295"/>
                  </a:lnTo>
                  <a:cubicBezTo>
                    <a:pt x="45285" y="202295"/>
                    <a:pt x="0" y="157010"/>
                    <a:pt x="0" y="101148"/>
                  </a:cubicBezTo>
                  <a:lnTo>
                    <a:pt x="0" y="101148"/>
                  </a:lnTo>
                  <a:cubicBezTo>
                    <a:pt x="0" y="45285"/>
                    <a:pt x="45285" y="0"/>
                    <a:pt x="1011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1091" y="-45116"/>
              <a:ext cx="896157" cy="268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Le retour palettes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11110" y="3160641"/>
            <a:ext cx="16865780" cy="6097660"/>
            <a:chOff x="0" y="0"/>
            <a:chExt cx="22487707" cy="8130212"/>
          </a:xfrm>
        </p:grpSpPr>
        <p:sp>
          <p:nvSpPr>
            <p:cNvPr id="15" name="Freeform 15"/>
            <p:cNvSpPr/>
            <p:nvPr/>
          </p:nvSpPr>
          <p:spPr>
            <a:xfrm>
              <a:off x="9459731" y="0"/>
              <a:ext cx="3568246" cy="2848109"/>
            </a:xfrm>
            <a:custGeom>
              <a:avLst/>
              <a:gdLst/>
              <a:ahLst/>
              <a:cxnLst/>
              <a:rect l="l" t="t" r="r" b="b"/>
              <a:pathLst>
                <a:path w="3568246" h="2848109">
                  <a:moveTo>
                    <a:pt x="0" y="0"/>
                  </a:moveTo>
                  <a:lnTo>
                    <a:pt x="3568245" y="0"/>
                  </a:lnTo>
                  <a:lnTo>
                    <a:pt x="3568245" y="2848109"/>
                  </a:lnTo>
                  <a:lnTo>
                    <a:pt x="0" y="2848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423454" y="0"/>
              <a:ext cx="3729666" cy="2848109"/>
            </a:xfrm>
            <a:custGeom>
              <a:avLst/>
              <a:gdLst/>
              <a:ahLst/>
              <a:cxnLst/>
              <a:rect l="l" t="t" r="r" b="b"/>
              <a:pathLst>
                <a:path w="3729666" h="2848109">
                  <a:moveTo>
                    <a:pt x="0" y="0"/>
                  </a:moveTo>
                  <a:lnTo>
                    <a:pt x="3729666" y="0"/>
                  </a:lnTo>
                  <a:lnTo>
                    <a:pt x="3729666" y="2848109"/>
                  </a:lnTo>
                  <a:lnTo>
                    <a:pt x="0" y="2848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8594336" y="0"/>
              <a:ext cx="3469918" cy="2848109"/>
            </a:xfrm>
            <a:custGeom>
              <a:avLst/>
              <a:gdLst/>
              <a:ahLst/>
              <a:cxnLst/>
              <a:rect l="l" t="t" r="r" b="b"/>
              <a:pathLst>
                <a:path w="3469918" h="2848109">
                  <a:moveTo>
                    <a:pt x="0" y="0"/>
                  </a:moveTo>
                  <a:lnTo>
                    <a:pt x="3469918" y="0"/>
                  </a:lnTo>
                  <a:lnTo>
                    <a:pt x="3469918" y="2848109"/>
                  </a:lnTo>
                  <a:lnTo>
                    <a:pt x="0" y="28481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14414976" y="1487554"/>
              <a:ext cx="2792360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4689609"/>
              <a:ext cx="3729666" cy="2848109"/>
            </a:xfrm>
            <a:custGeom>
              <a:avLst/>
              <a:gdLst/>
              <a:ahLst/>
              <a:cxnLst/>
              <a:rect l="l" t="t" r="r" b="b"/>
              <a:pathLst>
                <a:path w="3729666" h="2848109">
                  <a:moveTo>
                    <a:pt x="0" y="0"/>
                  </a:moveTo>
                  <a:lnTo>
                    <a:pt x="3729666" y="0"/>
                  </a:lnTo>
                  <a:lnTo>
                    <a:pt x="3729666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0" name="AutoShape 20"/>
            <p:cNvSpPr/>
            <p:nvPr/>
          </p:nvSpPr>
          <p:spPr>
            <a:xfrm>
              <a:off x="4115064" y="6177163"/>
              <a:ext cx="1780641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6276706" y="4753109"/>
              <a:ext cx="3568246" cy="2848109"/>
            </a:xfrm>
            <a:custGeom>
              <a:avLst/>
              <a:gdLst/>
              <a:ahLst/>
              <a:cxnLst/>
              <a:rect l="l" t="t" r="r" b="b"/>
              <a:pathLst>
                <a:path w="3568246" h="2848109">
                  <a:moveTo>
                    <a:pt x="0" y="0"/>
                  </a:moveTo>
                  <a:lnTo>
                    <a:pt x="3568245" y="0"/>
                  </a:lnTo>
                  <a:lnTo>
                    <a:pt x="3568245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2459858" y="4753109"/>
              <a:ext cx="3729666" cy="2848109"/>
            </a:xfrm>
            <a:custGeom>
              <a:avLst/>
              <a:gdLst/>
              <a:ahLst/>
              <a:cxnLst/>
              <a:rect l="l" t="t" r="r" b="b"/>
              <a:pathLst>
                <a:path w="3729666" h="2848109">
                  <a:moveTo>
                    <a:pt x="0" y="0"/>
                  </a:moveTo>
                  <a:lnTo>
                    <a:pt x="3729666" y="0"/>
                  </a:lnTo>
                  <a:lnTo>
                    <a:pt x="3729666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3" name="AutoShape 23"/>
            <p:cNvSpPr/>
            <p:nvPr/>
          </p:nvSpPr>
          <p:spPr>
            <a:xfrm>
              <a:off x="10225951" y="6177163"/>
              <a:ext cx="1852907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AutoShape 24"/>
            <p:cNvSpPr/>
            <p:nvPr/>
          </p:nvSpPr>
          <p:spPr>
            <a:xfrm>
              <a:off x="16783882" y="6177163"/>
              <a:ext cx="1852907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9017789" y="4753109"/>
              <a:ext cx="3469918" cy="2848109"/>
            </a:xfrm>
            <a:custGeom>
              <a:avLst/>
              <a:gdLst/>
              <a:ahLst/>
              <a:cxnLst/>
              <a:rect l="l" t="t" r="r" b="b"/>
              <a:pathLst>
                <a:path w="3469918" h="2848109">
                  <a:moveTo>
                    <a:pt x="0" y="0"/>
                  </a:moveTo>
                  <a:lnTo>
                    <a:pt x="3469918" y="0"/>
                  </a:lnTo>
                  <a:lnTo>
                    <a:pt x="3469918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76109" y="2973852"/>
              <a:ext cx="1824351" cy="537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Agence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931132" y="3061892"/>
              <a:ext cx="2625443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Client Hub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9016573" y="3061892"/>
              <a:ext cx="2625443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Client final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9472257" y="7592578"/>
              <a:ext cx="2625443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Client final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952658" y="7592578"/>
              <a:ext cx="1824351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Agence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3412516" y="7592578"/>
              <a:ext cx="1824351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Agence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840309" y="7592578"/>
              <a:ext cx="2625443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Client Hub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9414" y="2511136"/>
            <a:ext cx="16742497" cy="6930799"/>
            <a:chOff x="0" y="0"/>
            <a:chExt cx="4409496" cy="1825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409496" cy="1825384"/>
            </a:xfrm>
            <a:custGeom>
              <a:avLst/>
              <a:gdLst/>
              <a:ahLst/>
              <a:cxnLst/>
              <a:rect l="l" t="t" r="r" b="b"/>
              <a:pathLst>
                <a:path w="4409496" h="1825384">
                  <a:moveTo>
                    <a:pt x="4409496" y="18959"/>
                  </a:moveTo>
                  <a:lnTo>
                    <a:pt x="4409496" y="1806425"/>
                  </a:lnTo>
                  <a:cubicBezTo>
                    <a:pt x="4409496" y="1811453"/>
                    <a:pt x="4407499" y="1816276"/>
                    <a:pt x="4403944" y="1819831"/>
                  </a:cubicBezTo>
                  <a:cubicBezTo>
                    <a:pt x="4400388" y="1823387"/>
                    <a:pt x="4395566" y="1825384"/>
                    <a:pt x="4390537" y="1825384"/>
                  </a:cubicBezTo>
                  <a:lnTo>
                    <a:pt x="18959" y="1825384"/>
                  </a:lnTo>
                  <a:cubicBezTo>
                    <a:pt x="13931" y="1825384"/>
                    <a:pt x="9108" y="1823387"/>
                    <a:pt x="5553" y="1819831"/>
                  </a:cubicBezTo>
                  <a:cubicBezTo>
                    <a:pt x="1997" y="1816276"/>
                    <a:pt x="0" y="1811453"/>
                    <a:pt x="0" y="1806425"/>
                  </a:cubicBezTo>
                  <a:lnTo>
                    <a:pt x="0" y="18959"/>
                  </a:lnTo>
                  <a:cubicBezTo>
                    <a:pt x="0" y="13931"/>
                    <a:pt x="1997" y="9108"/>
                    <a:pt x="5553" y="5553"/>
                  </a:cubicBezTo>
                  <a:cubicBezTo>
                    <a:pt x="9108" y="1997"/>
                    <a:pt x="13931" y="0"/>
                    <a:pt x="18959" y="0"/>
                  </a:cubicBezTo>
                  <a:lnTo>
                    <a:pt x="4390537" y="0"/>
                  </a:lnTo>
                  <a:cubicBezTo>
                    <a:pt x="4395566" y="0"/>
                    <a:pt x="4400388" y="1997"/>
                    <a:pt x="4403944" y="5553"/>
                  </a:cubicBezTo>
                  <a:cubicBezTo>
                    <a:pt x="4407499" y="9108"/>
                    <a:pt x="4409496" y="13931"/>
                    <a:pt x="4409496" y="18959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409496" cy="1863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590047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10630351" y="275763"/>
            <a:ext cx="4714894" cy="2025804"/>
            <a:chOff x="0" y="-32511"/>
            <a:chExt cx="896157" cy="38504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2511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3.Les missions réalisées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6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7117" y="581107"/>
            <a:ext cx="4737191" cy="1415115"/>
            <a:chOff x="-4238" y="-32511"/>
            <a:chExt cx="900395" cy="26897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96157" cy="202295"/>
            </a:xfrm>
            <a:custGeom>
              <a:avLst/>
              <a:gdLst/>
              <a:ahLst/>
              <a:cxnLst/>
              <a:rect l="l" t="t" r="r" b="b"/>
              <a:pathLst>
                <a:path w="896157" h="202295">
                  <a:moveTo>
                    <a:pt x="101148" y="0"/>
                  </a:moveTo>
                  <a:lnTo>
                    <a:pt x="795010" y="0"/>
                  </a:lnTo>
                  <a:cubicBezTo>
                    <a:pt x="821836" y="0"/>
                    <a:pt x="847563" y="10657"/>
                    <a:pt x="866532" y="29625"/>
                  </a:cubicBezTo>
                  <a:cubicBezTo>
                    <a:pt x="885501" y="48594"/>
                    <a:pt x="896157" y="74322"/>
                    <a:pt x="896157" y="101148"/>
                  </a:cubicBezTo>
                  <a:lnTo>
                    <a:pt x="896157" y="101148"/>
                  </a:lnTo>
                  <a:cubicBezTo>
                    <a:pt x="896157" y="157010"/>
                    <a:pt x="850872" y="202295"/>
                    <a:pt x="795010" y="202295"/>
                  </a:cubicBezTo>
                  <a:lnTo>
                    <a:pt x="101148" y="202295"/>
                  </a:lnTo>
                  <a:cubicBezTo>
                    <a:pt x="45285" y="202295"/>
                    <a:pt x="0" y="157010"/>
                    <a:pt x="0" y="101148"/>
                  </a:cubicBezTo>
                  <a:lnTo>
                    <a:pt x="0" y="101148"/>
                  </a:lnTo>
                  <a:cubicBezTo>
                    <a:pt x="0" y="45285"/>
                    <a:pt x="45285" y="0"/>
                    <a:pt x="1011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-4238" y="-32511"/>
              <a:ext cx="896157" cy="268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Les identifiés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09896" y="3687229"/>
            <a:ext cx="16472015" cy="5196421"/>
            <a:chOff x="0" y="0"/>
            <a:chExt cx="21962686" cy="6928561"/>
          </a:xfrm>
        </p:grpSpPr>
        <p:sp>
          <p:nvSpPr>
            <p:cNvPr id="14" name="Freeform 14"/>
            <p:cNvSpPr/>
            <p:nvPr/>
          </p:nvSpPr>
          <p:spPr>
            <a:xfrm>
              <a:off x="0" y="112797"/>
              <a:ext cx="3729666" cy="2848109"/>
            </a:xfrm>
            <a:custGeom>
              <a:avLst/>
              <a:gdLst/>
              <a:ahLst/>
              <a:cxnLst/>
              <a:rect l="l" t="t" r="r" b="b"/>
              <a:pathLst>
                <a:path w="3729666" h="2848109">
                  <a:moveTo>
                    <a:pt x="0" y="0"/>
                  </a:moveTo>
                  <a:lnTo>
                    <a:pt x="3729666" y="0"/>
                  </a:lnTo>
                  <a:lnTo>
                    <a:pt x="3729666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2446864" y="112797"/>
              <a:ext cx="3469918" cy="2848109"/>
            </a:xfrm>
            <a:custGeom>
              <a:avLst/>
              <a:gdLst/>
              <a:ahLst/>
              <a:cxnLst/>
              <a:rect l="l" t="t" r="r" b="b"/>
              <a:pathLst>
                <a:path w="3469918" h="2848109">
                  <a:moveTo>
                    <a:pt x="0" y="0"/>
                  </a:moveTo>
                  <a:lnTo>
                    <a:pt x="3469918" y="0"/>
                  </a:lnTo>
                  <a:lnTo>
                    <a:pt x="3469918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845677" y="0"/>
              <a:ext cx="3296554" cy="2960905"/>
            </a:xfrm>
            <a:custGeom>
              <a:avLst/>
              <a:gdLst/>
              <a:ahLst/>
              <a:cxnLst/>
              <a:rect l="l" t="t" r="r" b="b"/>
              <a:pathLst>
                <a:path w="3296554" h="2960905">
                  <a:moveTo>
                    <a:pt x="0" y="0"/>
                  </a:moveTo>
                  <a:lnTo>
                    <a:pt x="3296554" y="0"/>
                  </a:lnTo>
                  <a:lnTo>
                    <a:pt x="3296554" y="2960905"/>
                  </a:lnTo>
                  <a:lnTo>
                    <a:pt x="0" y="29609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8388431" y="17128"/>
              <a:ext cx="2998292" cy="2943777"/>
            </a:xfrm>
            <a:custGeom>
              <a:avLst/>
              <a:gdLst/>
              <a:ahLst/>
              <a:cxnLst/>
              <a:rect l="l" t="t" r="r" b="b"/>
              <a:pathLst>
                <a:path w="2998292" h="2943777">
                  <a:moveTo>
                    <a:pt x="0" y="0"/>
                  </a:moveTo>
                  <a:lnTo>
                    <a:pt x="2998292" y="0"/>
                  </a:lnTo>
                  <a:lnTo>
                    <a:pt x="2998292" y="2943777"/>
                  </a:lnTo>
                  <a:lnTo>
                    <a:pt x="0" y="2943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8" name="AutoShape 18"/>
            <p:cNvSpPr/>
            <p:nvPr/>
          </p:nvSpPr>
          <p:spPr>
            <a:xfrm>
              <a:off x="4077244" y="1600351"/>
              <a:ext cx="1826166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9" name="AutoShape 19"/>
            <p:cNvSpPr/>
            <p:nvPr/>
          </p:nvSpPr>
          <p:spPr>
            <a:xfrm>
              <a:off x="10509283" y="1663851"/>
              <a:ext cx="1570529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0" name="AutoShape 20"/>
            <p:cNvSpPr/>
            <p:nvPr/>
          </p:nvSpPr>
          <p:spPr>
            <a:xfrm>
              <a:off x="16475002" y="1648185"/>
              <a:ext cx="1570529" cy="0"/>
            </a:xfrm>
            <a:prstGeom prst="line">
              <a:avLst/>
            </a:pr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8936189" y="4080453"/>
              <a:ext cx="3729666" cy="2848109"/>
            </a:xfrm>
            <a:custGeom>
              <a:avLst/>
              <a:gdLst/>
              <a:ahLst/>
              <a:cxnLst/>
              <a:rect l="l" t="t" r="r" b="b"/>
              <a:pathLst>
                <a:path w="3729666" h="2848109">
                  <a:moveTo>
                    <a:pt x="0" y="0"/>
                  </a:moveTo>
                  <a:lnTo>
                    <a:pt x="3729666" y="0"/>
                  </a:lnTo>
                  <a:lnTo>
                    <a:pt x="3729666" y="2848108"/>
                  </a:lnTo>
                  <a:lnTo>
                    <a:pt x="0" y="2848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3430534" y="3898554"/>
              <a:ext cx="6382011" cy="1692818"/>
            </a:xfrm>
            <a:custGeom>
              <a:avLst/>
              <a:gdLst/>
              <a:ahLst/>
              <a:cxnLst/>
              <a:rect l="l" t="t" r="r" b="b"/>
              <a:pathLst>
                <a:path w="6382011" h="1692818">
                  <a:moveTo>
                    <a:pt x="6381925" y="0"/>
                  </a:moveTo>
                  <a:quadBezTo>
                    <a:pt x="6405289" y="2076285"/>
                    <a:pt x="0" y="1605953"/>
                  </a:quadBezTo>
                </a:path>
              </a:pathLst>
            </a:custGeom>
            <a:ln w="127000" cap="flat">
              <a:solidFill>
                <a:srgbClr val="5170FF"/>
              </a:solidFill>
              <a:prstDash val="solid"/>
              <a:headEnd type="none" w="sm" len="sm"/>
              <a:tailEnd type="triangle" w="lg" len="med"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58269" y="2916942"/>
              <a:ext cx="1824351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Agence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570205" y="2916942"/>
              <a:ext cx="2224897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Livraison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3093940" y="2916942"/>
              <a:ext cx="2224897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Client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7662232" y="2916942"/>
              <a:ext cx="4300454" cy="5376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fr-FR" sz="2499" b="1" noProof="0" dirty="0">
                  <a:solidFill>
                    <a:srgbClr val="FFFFFF"/>
                  </a:solidFill>
                  <a:latin typeface="Body Grotesque Bold"/>
                  <a:ea typeface="Body Grotesque Bold"/>
                  <a:cs typeface="Body Grotesque Bold"/>
                  <a:sym typeface="Body Grotesque Bold"/>
                </a:rPr>
                <a:t>Emballages repris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8226531" y="8845550"/>
            <a:ext cx="1368263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b="1" noProof="0" dirty="0">
                <a:solidFill>
                  <a:srgbClr val="FFFFFF"/>
                </a:solidFill>
                <a:latin typeface="Body Grotesque Bold"/>
                <a:ea typeface="Body Grotesque Bold"/>
                <a:cs typeface="Body Grotesque Bold"/>
                <a:sym typeface="Body Grotesque Bold"/>
              </a:rPr>
              <a:t>Agence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06350" y="388451"/>
            <a:ext cx="4714894" cy="2025804"/>
            <a:chOff x="0" y="-26602"/>
            <a:chExt cx="89615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6602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3.Les missions réalisées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529213" y="2415627"/>
            <a:ext cx="17154991" cy="7468548"/>
            <a:chOff x="0" y="0"/>
            <a:chExt cx="4518135" cy="196701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18135" cy="1967012"/>
            </a:xfrm>
            <a:custGeom>
              <a:avLst/>
              <a:gdLst/>
              <a:ahLst/>
              <a:cxnLst/>
              <a:rect l="l" t="t" r="r" b="b"/>
              <a:pathLst>
                <a:path w="4518135" h="1967012">
                  <a:moveTo>
                    <a:pt x="4518135" y="18503"/>
                  </a:moveTo>
                  <a:lnTo>
                    <a:pt x="4518135" y="1948510"/>
                  </a:lnTo>
                  <a:cubicBezTo>
                    <a:pt x="4518135" y="1953417"/>
                    <a:pt x="4516186" y="1958123"/>
                    <a:pt x="4512716" y="1961593"/>
                  </a:cubicBezTo>
                  <a:cubicBezTo>
                    <a:pt x="4509246" y="1965063"/>
                    <a:pt x="4504540" y="1967012"/>
                    <a:pt x="4499632" y="1967012"/>
                  </a:cubicBezTo>
                  <a:lnTo>
                    <a:pt x="18503" y="1967012"/>
                  </a:lnTo>
                  <a:cubicBezTo>
                    <a:pt x="8284" y="1967012"/>
                    <a:pt x="0" y="1958729"/>
                    <a:pt x="0" y="1948510"/>
                  </a:cubicBezTo>
                  <a:lnTo>
                    <a:pt x="0" y="18503"/>
                  </a:lnTo>
                  <a:cubicBezTo>
                    <a:pt x="0" y="8284"/>
                    <a:pt x="8284" y="0"/>
                    <a:pt x="18503" y="0"/>
                  </a:cubicBezTo>
                  <a:lnTo>
                    <a:pt x="4499632" y="0"/>
                  </a:lnTo>
                  <a:cubicBezTo>
                    <a:pt x="4504540" y="0"/>
                    <a:pt x="4509246" y="1949"/>
                    <a:pt x="4512716" y="5419"/>
                  </a:cubicBezTo>
                  <a:cubicBezTo>
                    <a:pt x="4516186" y="8889"/>
                    <a:pt x="4518135" y="13596"/>
                    <a:pt x="4518135" y="18503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18135" cy="20051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008770" y="546299"/>
            <a:ext cx="4714894" cy="1415115"/>
            <a:chOff x="0" y="-39127"/>
            <a:chExt cx="896157" cy="26897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96157" cy="202295"/>
            </a:xfrm>
            <a:custGeom>
              <a:avLst/>
              <a:gdLst/>
              <a:ahLst/>
              <a:cxnLst/>
              <a:rect l="l" t="t" r="r" b="b"/>
              <a:pathLst>
                <a:path w="896157" h="202295">
                  <a:moveTo>
                    <a:pt x="101148" y="0"/>
                  </a:moveTo>
                  <a:lnTo>
                    <a:pt x="795010" y="0"/>
                  </a:lnTo>
                  <a:cubicBezTo>
                    <a:pt x="821836" y="0"/>
                    <a:pt x="847563" y="10657"/>
                    <a:pt x="866532" y="29625"/>
                  </a:cubicBezTo>
                  <a:cubicBezTo>
                    <a:pt x="885501" y="48594"/>
                    <a:pt x="896157" y="74322"/>
                    <a:pt x="896157" y="101148"/>
                  </a:cubicBezTo>
                  <a:lnTo>
                    <a:pt x="896157" y="101148"/>
                  </a:lnTo>
                  <a:cubicBezTo>
                    <a:pt x="896157" y="157010"/>
                    <a:pt x="850872" y="202295"/>
                    <a:pt x="795010" y="202295"/>
                  </a:cubicBezTo>
                  <a:lnTo>
                    <a:pt x="101148" y="202295"/>
                  </a:lnTo>
                  <a:cubicBezTo>
                    <a:pt x="45285" y="202295"/>
                    <a:pt x="0" y="157010"/>
                    <a:pt x="0" y="101148"/>
                  </a:cubicBezTo>
                  <a:lnTo>
                    <a:pt x="0" y="101148"/>
                  </a:lnTo>
                  <a:cubicBezTo>
                    <a:pt x="0" y="45285"/>
                    <a:pt x="45285" y="0"/>
                    <a:pt x="10114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9127"/>
              <a:ext cx="896157" cy="268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La distribution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</a:t>
            </a:r>
          </a:p>
        </p:txBody>
      </p:sp>
      <p:sp>
        <p:nvSpPr>
          <p:cNvPr id="13" name="Freeform 13"/>
          <p:cNvSpPr/>
          <p:nvPr/>
        </p:nvSpPr>
        <p:spPr>
          <a:xfrm>
            <a:off x="882531" y="2938562"/>
            <a:ext cx="2676184" cy="2136082"/>
          </a:xfrm>
          <a:custGeom>
            <a:avLst/>
            <a:gdLst/>
            <a:ahLst/>
            <a:cxnLst/>
            <a:rect l="l" t="t" r="r" b="b"/>
            <a:pathLst>
              <a:path w="2676184" h="2136082">
                <a:moveTo>
                  <a:pt x="0" y="0"/>
                </a:moveTo>
                <a:lnTo>
                  <a:pt x="2676184" y="0"/>
                </a:lnTo>
                <a:lnTo>
                  <a:pt x="2676184" y="2136081"/>
                </a:lnTo>
                <a:lnTo>
                  <a:pt x="0" y="21360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4" name="Freeform 14"/>
          <p:cNvSpPr/>
          <p:nvPr/>
        </p:nvSpPr>
        <p:spPr>
          <a:xfrm>
            <a:off x="5493316" y="3004617"/>
            <a:ext cx="2797250" cy="2136082"/>
          </a:xfrm>
          <a:custGeom>
            <a:avLst/>
            <a:gdLst/>
            <a:ahLst/>
            <a:cxnLst/>
            <a:rect l="l" t="t" r="r" b="b"/>
            <a:pathLst>
              <a:path w="2797250" h="2136082">
                <a:moveTo>
                  <a:pt x="0" y="0"/>
                </a:moveTo>
                <a:lnTo>
                  <a:pt x="2797250" y="0"/>
                </a:lnTo>
                <a:lnTo>
                  <a:pt x="2797250" y="2136081"/>
                </a:lnTo>
                <a:lnTo>
                  <a:pt x="0" y="21360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5" name="Freeform 15"/>
          <p:cNvSpPr/>
          <p:nvPr/>
        </p:nvSpPr>
        <p:spPr>
          <a:xfrm>
            <a:off x="10509360" y="3004617"/>
            <a:ext cx="2602439" cy="2136082"/>
          </a:xfrm>
          <a:custGeom>
            <a:avLst/>
            <a:gdLst/>
            <a:ahLst/>
            <a:cxnLst/>
            <a:rect l="l" t="t" r="r" b="b"/>
            <a:pathLst>
              <a:path w="2602439" h="2136082">
                <a:moveTo>
                  <a:pt x="0" y="0"/>
                </a:moveTo>
                <a:lnTo>
                  <a:pt x="2602438" y="0"/>
                </a:lnTo>
                <a:lnTo>
                  <a:pt x="2602438" y="2136081"/>
                </a:lnTo>
                <a:lnTo>
                  <a:pt x="0" y="21360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6" name="Freeform 16"/>
          <p:cNvSpPr/>
          <p:nvPr/>
        </p:nvSpPr>
        <p:spPr>
          <a:xfrm>
            <a:off x="14846721" y="3004617"/>
            <a:ext cx="2248719" cy="2207833"/>
          </a:xfrm>
          <a:custGeom>
            <a:avLst/>
            <a:gdLst/>
            <a:ahLst/>
            <a:cxnLst/>
            <a:rect l="l" t="t" r="r" b="b"/>
            <a:pathLst>
              <a:path w="2248719" h="2207833">
                <a:moveTo>
                  <a:pt x="0" y="0"/>
                </a:moveTo>
                <a:lnTo>
                  <a:pt x="2248719" y="0"/>
                </a:lnTo>
                <a:lnTo>
                  <a:pt x="2248719" y="2207833"/>
                </a:lnTo>
                <a:lnTo>
                  <a:pt x="0" y="22078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7" name="Freeform 17"/>
          <p:cNvSpPr/>
          <p:nvPr/>
        </p:nvSpPr>
        <p:spPr>
          <a:xfrm>
            <a:off x="7581515" y="6788364"/>
            <a:ext cx="2797250" cy="2136082"/>
          </a:xfrm>
          <a:custGeom>
            <a:avLst/>
            <a:gdLst/>
            <a:ahLst/>
            <a:cxnLst/>
            <a:rect l="l" t="t" r="r" b="b"/>
            <a:pathLst>
              <a:path w="2797250" h="2136082">
                <a:moveTo>
                  <a:pt x="0" y="0"/>
                </a:moveTo>
                <a:lnTo>
                  <a:pt x="2797250" y="0"/>
                </a:lnTo>
                <a:lnTo>
                  <a:pt x="2797250" y="2136081"/>
                </a:lnTo>
                <a:lnTo>
                  <a:pt x="0" y="213608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8" name="AutoShape 18"/>
          <p:cNvSpPr/>
          <p:nvPr/>
        </p:nvSpPr>
        <p:spPr>
          <a:xfrm>
            <a:off x="8743370" y="4156158"/>
            <a:ext cx="1335481" cy="0"/>
          </a:xfrm>
          <a:prstGeom prst="line">
            <a:avLst/>
          </a:prstGeom>
          <a:ln w="95250" cap="flat">
            <a:solidFill>
              <a:srgbClr val="5170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19" name="AutoShape 19"/>
          <p:cNvSpPr/>
          <p:nvPr/>
        </p:nvSpPr>
        <p:spPr>
          <a:xfrm>
            <a:off x="3872571" y="4120282"/>
            <a:ext cx="1335481" cy="0"/>
          </a:xfrm>
          <a:prstGeom prst="line">
            <a:avLst/>
          </a:prstGeom>
          <a:ln w="95250" cap="flat">
            <a:solidFill>
              <a:srgbClr val="5170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0" name="AutoShape 20"/>
          <p:cNvSpPr/>
          <p:nvPr/>
        </p:nvSpPr>
        <p:spPr>
          <a:xfrm>
            <a:off x="13321348" y="4156158"/>
            <a:ext cx="1335481" cy="0"/>
          </a:xfrm>
          <a:prstGeom prst="line">
            <a:avLst/>
          </a:prstGeom>
          <a:ln w="95250" cap="flat">
            <a:solidFill>
              <a:srgbClr val="5170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1" name="Freeform 21"/>
          <p:cNvSpPr/>
          <p:nvPr/>
        </p:nvSpPr>
        <p:spPr>
          <a:xfrm>
            <a:off x="11099726" y="6358745"/>
            <a:ext cx="4793781" cy="1675867"/>
          </a:xfrm>
          <a:custGeom>
            <a:avLst/>
            <a:gdLst/>
            <a:ahLst/>
            <a:cxnLst/>
            <a:rect l="l" t="t" r="r" b="b"/>
            <a:pathLst>
              <a:path w="4793781" h="1675867">
                <a:moveTo>
                  <a:pt x="4793781" y="0"/>
                </a:moveTo>
                <a:quadBezTo>
                  <a:pt x="3773830" y="2222358"/>
                  <a:pt x="0" y="1497660"/>
                </a:quadBezTo>
              </a:path>
            </a:pathLst>
          </a:custGeom>
          <a:ln w="95250" cap="flat">
            <a:solidFill>
              <a:srgbClr val="5170FF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fr-FR" noProof="0" dirty="0"/>
          </a:p>
        </p:txBody>
      </p:sp>
      <p:sp>
        <p:nvSpPr>
          <p:cNvPr id="22" name="TextBox 22"/>
          <p:cNvSpPr txBox="1"/>
          <p:nvPr/>
        </p:nvSpPr>
        <p:spPr>
          <a:xfrm>
            <a:off x="6142095" y="5359968"/>
            <a:ext cx="1368263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b="1" noProof="0" dirty="0">
                <a:solidFill>
                  <a:srgbClr val="FFFFFF"/>
                </a:solidFill>
                <a:latin typeface="Body Grotesque Bold"/>
                <a:ea typeface="Body Grotesque Bold"/>
                <a:cs typeface="Body Grotesque Bold"/>
                <a:sym typeface="Body Grotesque Bold"/>
              </a:rPr>
              <a:t>Agence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36082" y="5320346"/>
            <a:ext cx="1969082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b="1" noProof="0" dirty="0">
                <a:solidFill>
                  <a:srgbClr val="FFFFFF"/>
                </a:solidFill>
                <a:latin typeface="Body Grotesque Bold"/>
                <a:ea typeface="Body Grotesque Bold"/>
                <a:cs typeface="Body Grotesque Bold"/>
                <a:sym typeface="Body Grotesque Bold"/>
              </a:rPr>
              <a:t>Client Hub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976242" y="5414783"/>
            <a:ext cx="1668673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b="1" noProof="0" dirty="0">
                <a:solidFill>
                  <a:srgbClr val="FFFFFF"/>
                </a:solidFill>
                <a:latin typeface="Body Grotesque Bold"/>
                <a:ea typeface="Body Grotesque Bold"/>
                <a:cs typeface="Body Grotesque Bold"/>
                <a:sym typeface="Body Grotesque Bold"/>
              </a:rPr>
              <a:t>Client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280837" y="5414783"/>
            <a:ext cx="3225340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b="1" noProof="0" dirty="0">
                <a:solidFill>
                  <a:srgbClr val="FFFFFF"/>
                </a:solidFill>
                <a:latin typeface="Body Grotesque Bold"/>
                <a:ea typeface="Body Grotesque Bold"/>
                <a:cs typeface="Body Grotesque Bold"/>
                <a:sym typeface="Body Grotesque Bold"/>
              </a:rPr>
              <a:t>Emballages repris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296009" y="9029184"/>
            <a:ext cx="1368263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b="1" noProof="0" dirty="0">
                <a:solidFill>
                  <a:srgbClr val="FFFFFF"/>
                </a:solidFill>
                <a:latin typeface="Body Grotesque Bold"/>
                <a:ea typeface="Body Grotesque Bold"/>
                <a:cs typeface="Body Grotesque Bold"/>
                <a:sym typeface="Body Grotesque Bold"/>
              </a:rPr>
              <a:t>Agence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30351" y="271412"/>
            <a:ext cx="4714894" cy="2025804"/>
            <a:chOff x="0" y="-33338"/>
            <a:chExt cx="89615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3338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4.Analyse des missions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5590047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-618002" y="-1431091"/>
            <a:ext cx="10129245" cy="12489618"/>
            <a:chOff x="0" y="0"/>
            <a:chExt cx="2667754" cy="2709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73256" y="649592"/>
            <a:ext cx="5274448" cy="1306866"/>
            <a:chOff x="0" y="-15494"/>
            <a:chExt cx="1002511" cy="24839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02511" cy="210295"/>
            </a:xfrm>
            <a:custGeom>
              <a:avLst/>
              <a:gdLst/>
              <a:ahLst/>
              <a:cxnLst/>
              <a:rect l="l" t="t" r="r" b="b"/>
              <a:pathLst>
                <a:path w="1002511" h="210295">
                  <a:moveTo>
                    <a:pt x="99811" y="0"/>
                  </a:moveTo>
                  <a:lnTo>
                    <a:pt x="902700" y="0"/>
                  </a:lnTo>
                  <a:cubicBezTo>
                    <a:pt x="957824" y="0"/>
                    <a:pt x="1002511" y="44687"/>
                    <a:pt x="1002511" y="99811"/>
                  </a:cubicBezTo>
                  <a:lnTo>
                    <a:pt x="1002511" y="110484"/>
                  </a:lnTo>
                  <a:cubicBezTo>
                    <a:pt x="1002511" y="165608"/>
                    <a:pt x="957824" y="210295"/>
                    <a:pt x="902700" y="210295"/>
                  </a:cubicBezTo>
                  <a:lnTo>
                    <a:pt x="99811" y="210295"/>
                  </a:lnTo>
                  <a:cubicBezTo>
                    <a:pt x="44687" y="210295"/>
                    <a:pt x="0" y="165608"/>
                    <a:pt x="0" y="110484"/>
                  </a:cubicBezTo>
                  <a:lnTo>
                    <a:pt x="0" y="99811"/>
                  </a:lnTo>
                  <a:cubicBezTo>
                    <a:pt x="0" y="44687"/>
                    <a:pt x="44687" y="0"/>
                    <a:pt x="99811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5494"/>
              <a:ext cx="1002511" cy="248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La gestion du stress au travers de ces trois missions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0937235" y="3008597"/>
            <a:ext cx="6322065" cy="6322065"/>
          </a:xfrm>
          <a:custGeom>
            <a:avLst/>
            <a:gdLst/>
            <a:ahLst/>
            <a:cxnLst/>
            <a:rect l="l" t="t" r="r" b="b"/>
            <a:pathLst>
              <a:path w="6322065" h="6322065">
                <a:moveTo>
                  <a:pt x="0" y="0"/>
                </a:moveTo>
                <a:lnTo>
                  <a:pt x="6322065" y="0"/>
                </a:lnTo>
                <a:lnTo>
                  <a:pt x="6322065" y="6322065"/>
                </a:lnTo>
                <a:lnTo>
                  <a:pt x="0" y="63220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10937235" y="9302087"/>
            <a:ext cx="6420760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fr-FR" sz="1500" i="1" noProof="0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Les engagements en France  - Site officiel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17019" y="4001139"/>
            <a:ext cx="8386922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Exemple : hub à court de palettes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2538323" y="2667191"/>
            <a:ext cx="4144315" cy="872200"/>
            <a:chOff x="0" y="-19050"/>
            <a:chExt cx="787707" cy="16577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Retour palettes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538323" y="4894686"/>
            <a:ext cx="4144315" cy="872200"/>
            <a:chOff x="0" y="-22671"/>
            <a:chExt cx="787707" cy="16577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2671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Distribution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417019" y="6247685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Exemple : Mauvaise saisie One M-Track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2538323" y="7160283"/>
            <a:ext cx="4144315" cy="872200"/>
            <a:chOff x="0" y="-19050"/>
            <a:chExt cx="787707" cy="16577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9050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Identifiés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417019" y="8494231"/>
            <a:ext cx="8386922" cy="412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Exemple : Camions non chargés en emballages identifiés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8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06350" y="353012"/>
            <a:ext cx="4714894" cy="2025804"/>
            <a:chOff x="0" y="-33338"/>
            <a:chExt cx="896157" cy="385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96157" cy="318368"/>
            </a:xfrm>
            <a:custGeom>
              <a:avLst/>
              <a:gdLst/>
              <a:ahLst/>
              <a:cxnLst/>
              <a:rect l="l" t="t" r="r" b="b"/>
              <a:pathLst>
                <a:path w="896157" h="318368">
                  <a:moveTo>
                    <a:pt x="111657" y="0"/>
                  </a:moveTo>
                  <a:lnTo>
                    <a:pt x="784500" y="0"/>
                  </a:lnTo>
                  <a:cubicBezTo>
                    <a:pt x="814113" y="0"/>
                    <a:pt x="842514" y="11764"/>
                    <a:pt x="863454" y="32704"/>
                  </a:cubicBezTo>
                  <a:cubicBezTo>
                    <a:pt x="884393" y="53643"/>
                    <a:pt x="896157" y="82044"/>
                    <a:pt x="896157" y="111657"/>
                  </a:cubicBezTo>
                  <a:lnTo>
                    <a:pt x="896157" y="206711"/>
                  </a:lnTo>
                  <a:cubicBezTo>
                    <a:pt x="896157" y="236325"/>
                    <a:pt x="884393" y="264725"/>
                    <a:pt x="863454" y="285665"/>
                  </a:cubicBezTo>
                  <a:cubicBezTo>
                    <a:pt x="842514" y="306605"/>
                    <a:pt x="814113" y="318368"/>
                    <a:pt x="784500" y="318368"/>
                  </a:cubicBezTo>
                  <a:lnTo>
                    <a:pt x="111657" y="318368"/>
                  </a:lnTo>
                  <a:cubicBezTo>
                    <a:pt x="82044" y="318368"/>
                    <a:pt x="53643" y="306605"/>
                    <a:pt x="32704" y="285665"/>
                  </a:cubicBezTo>
                  <a:cubicBezTo>
                    <a:pt x="11764" y="264725"/>
                    <a:pt x="0" y="236325"/>
                    <a:pt x="0" y="206711"/>
                  </a:cubicBezTo>
                  <a:lnTo>
                    <a:pt x="0" y="111657"/>
                  </a:lnTo>
                  <a:cubicBezTo>
                    <a:pt x="0" y="82044"/>
                    <a:pt x="11764" y="53643"/>
                    <a:pt x="32704" y="32704"/>
                  </a:cubicBezTo>
                  <a:cubicBezTo>
                    <a:pt x="53643" y="11764"/>
                    <a:pt x="82044" y="0"/>
                    <a:pt x="111657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3338"/>
              <a:ext cx="896157" cy="3850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fr-FR" sz="3999" i="1" noProof="0" dirty="0">
                  <a:solidFill>
                    <a:srgbClr val="00A0E4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4.Analyse des missions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376711" y="528411"/>
            <a:ext cx="2224800" cy="1511811"/>
          </a:xfrm>
          <a:custGeom>
            <a:avLst/>
            <a:gdLst/>
            <a:ahLst/>
            <a:cxnLst/>
            <a:rect l="l" t="t" r="r" b="b"/>
            <a:pathLst>
              <a:path w="2224800" h="1511811">
                <a:moveTo>
                  <a:pt x="0" y="0"/>
                </a:moveTo>
                <a:lnTo>
                  <a:pt x="2224800" y="0"/>
                </a:lnTo>
                <a:lnTo>
                  <a:pt x="2224800" y="1511811"/>
                </a:lnTo>
                <a:lnTo>
                  <a:pt x="0" y="15118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060"/>
            </a:stretch>
          </a:blipFill>
        </p:spPr>
        <p:txBody>
          <a:bodyPr/>
          <a:lstStyle/>
          <a:p>
            <a:endParaRPr lang="fr-FR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9144000" y="-419100"/>
            <a:ext cx="10129245" cy="10706005"/>
            <a:chOff x="0" y="0"/>
            <a:chExt cx="2667754" cy="27092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67754" cy="2709291"/>
            </a:xfrm>
            <a:custGeom>
              <a:avLst/>
              <a:gdLst/>
              <a:ahLst/>
              <a:cxnLst/>
              <a:rect l="l" t="t" r="r" b="b"/>
              <a:pathLst>
                <a:path w="2667754" h="2709291">
                  <a:moveTo>
                    <a:pt x="2667754" y="31337"/>
                  </a:moveTo>
                  <a:lnTo>
                    <a:pt x="2667754" y="2677954"/>
                  </a:lnTo>
                  <a:cubicBezTo>
                    <a:pt x="2667754" y="2695261"/>
                    <a:pt x="2653724" y="2709291"/>
                    <a:pt x="2636417" y="2709291"/>
                  </a:cubicBezTo>
                  <a:lnTo>
                    <a:pt x="31337" y="2709291"/>
                  </a:lnTo>
                  <a:cubicBezTo>
                    <a:pt x="14030" y="2709291"/>
                    <a:pt x="0" y="2695261"/>
                    <a:pt x="0" y="2677954"/>
                  </a:cubicBezTo>
                  <a:lnTo>
                    <a:pt x="0" y="31337"/>
                  </a:lnTo>
                  <a:cubicBezTo>
                    <a:pt x="0" y="14030"/>
                    <a:pt x="14030" y="0"/>
                    <a:pt x="31337" y="0"/>
                  </a:cubicBezTo>
                  <a:lnTo>
                    <a:pt x="2636417" y="0"/>
                  </a:lnTo>
                  <a:cubicBezTo>
                    <a:pt x="2644728" y="0"/>
                    <a:pt x="2652699" y="3302"/>
                    <a:pt x="2658576" y="9178"/>
                  </a:cubicBezTo>
                  <a:cubicBezTo>
                    <a:pt x="2664453" y="15055"/>
                    <a:pt x="2667754" y="23026"/>
                    <a:pt x="2667754" y="31337"/>
                  </a:cubicBezTo>
                  <a:close/>
                </a:path>
              </a:pathLst>
            </a:custGeom>
            <a:solidFill>
              <a:srgbClr val="004EA0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667754" cy="2747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 lang="fr-FR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73237" y="493714"/>
            <a:ext cx="4144315" cy="872200"/>
            <a:chOff x="0" y="-22591"/>
            <a:chExt cx="787707" cy="1657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87707" cy="127678"/>
            </a:xfrm>
            <a:custGeom>
              <a:avLst/>
              <a:gdLst/>
              <a:ahLst/>
              <a:cxnLst/>
              <a:rect l="l" t="t" r="r" b="b"/>
              <a:pathLst>
                <a:path w="787707" h="127678">
                  <a:moveTo>
                    <a:pt x="63839" y="0"/>
                  </a:moveTo>
                  <a:lnTo>
                    <a:pt x="723868" y="0"/>
                  </a:lnTo>
                  <a:cubicBezTo>
                    <a:pt x="759126" y="0"/>
                    <a:pt x="787707" y="28582"/>
                    <a:pt x="787707" y="63839"/>
                  </a:cubicBezTo>
                  <a:lnTo>
                    <a:pt x="787707" y="63839"/>
                  </a:lnTo>
                  <a:cubicBezTo>
                    <a:pt x="787707" y="99097"/>
                    <a:pt x="759126" y="127678"/>
                    <a:pt x="723868" y="127678"/>
                  </a:cubicBezTo>
                  <a:lnTo>
                    <a:pt x="63839" y="127678"/>
                  </a:lnTo>
                  <a:cubicBezTo>
                    <a:pt x="28582" y="127678"/>
                    <a:pt x="0" y="99097"/>
                    <a:pt x="0" y="63839"/>
                  </a:cubicBezTo>
                  <a:lnTo>
                    <a:pt x="0" y="63839"/>
                  </a:lnTo>
                  <a:cubicBezTo>
                    <a:pt x="0" y="28582"/>
                    <a:pt x="28582" y="0"/>
                    <a:pt x="63839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2591"/>
              <a:ext cx="787707" cy="16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La gestion du stress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376711" y="3676176"/>
            <a:ext cx="8291113" cy="4518318"/>
          </a:xfrm>
          <a:custGeom>
            <a:avLst/>
            <a:gdLst/>
            <a:ahLst/>
            <a:cxnLst/>
            <a:rect l="l" t="t" r="r" b="b"/>
            <a:pathLst>
              <a:path w="8291113" h="4518318">
                <a:moveTo>
                  <a:pt x="0" y="0"/>
                </a:moveTo>
                <a:lnTo>
                  <a:pt x="8291113" y="0"/>
                </a:lnTo>
                <a:lnTo>
                  <a:pt x="8291113" y="4518318"/>
                </a:lnTo>
                <a:lnTo>
                  <a:pt x="0" y="45183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9451933" y="1945094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Savoir prioriser ses tâches 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1573237" y="4933903"/>
            <a:ext cx="4144315" cy="868717"/>
            <a:chOff x="0" y="-22962"/>
            <a:chExt cx="787707" cy="1651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87707" cy="127016"/>
            </a:xfrm>
            <a:custGeom>
              <a:avLst/>
              <a:gdLst/>
              <a:ahLst/>
              <a:cxnLst/>
              <a:rect l="l" t="t" r="r" b="b"/>
              <a:pathLst>
                <a:path w="787707" h="127016">
                  <a:moveTo>
                    <a:pt x="63508" y="0"/>
                  </a:moveTo>
                  <a:lnTo>
                    <a:pt x="724199" y="0"/>
                  </a:lnTo>
                  <a:cubicBezTo>
                    <a:pt x="759274" y="0"/>
                    <a:pt x="787707" y="28434"/>
                    <a:pt x="787707" y="63508"/>
                  </a:cubicBezTo>
                  <a:lnTo>
                    <a:pt x="787707" y="63508"/>
                  </a:lnTo>
                  <a:cubicBezTo>
                    <a:pt x="787707" y="98583"/>
                    <a:pt x="759274" y="127016"/>
                    <a:pt x="724199" y="127016"/>
                  </a:cubicBezTo>
                  <a:lnTo>
                    <a:pt x="63508" y="127016"/>
                  </a:lnTo>
                  <a:cubicBezTo>
                    <a:pt x="28434" y="127016"/>
                    <a:pt x="0" y="98583"/>
                    <a:pt x="0" y="63508"/>
                  </a:cubicBezTo>
                  <a:lnTo>
                    <a:pt x="0" y="63508"/>
                  </a:lnTo>
                  <a:cubicBezTo>
                    <a:pt x="0" y="28434"/>
                    <a:pt x="28434" y="0"/>
                    <a:pt x="63508" y="0"/>
                  </a:cubicBezTo>
                  <a:close/>
                </a:path>
              </a:pathLst>
            </a:custGeom>
            <a:ln w="47625" cap="rnd">
              <a:solidFill>
                <a:srgbClr val="00A0E4"/>
              </a:solidFill>
              <a:prstDash val="solid"/>
              <a:round/>
            </a:ln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2962"/>
              <a:ext cx="787707" cy="1651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fr-FR" sz="2499" i="1" noProof="0" dirty="0">
                  <a:solidFill>
                    <a:srgbClr val="FFFFFF"/>
                  </a:solidFill>
                  <a:latin typeface="Body Grotesque Italics"/>
                  <a:ea typeface="Body Grotesque Italics"/>
                  <a:cs typeface="Body Grotesque Italics"/>
                  <a:sym typeface="Body Grotesque Italics"/>
                </a:rPr>
                <a:t>Dans les faits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9433485" y="6630457"/>
            <a:ext cx="838692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499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La solution est toujours un compromis.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11888" y="8165919"/>
            <a:ext cx="6420760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00"/>
              </a:lnSpc>
              <a:spcBef>
                <a:spcPct val="0"/>
              </a:spcBef>
            </a:pPr>
            <a:r>
              <a:rPr lang="fr-FR" sz="1500" i="1" noProof="0" dirty="0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Approvisionnement - Site de STEF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506177" y="9384784"/>
            <a:ext cx="21748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fr-FR" sz="3000" b="1" noProof="0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9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42517F0-3EFC-E4C8-7924-AE306D132DAB}"/>
              </a:ext>
            </a:extLst>
          </p:cNvPr>
          <p:cNvSpPr txBox="1"/>
          <p:nvPr/>
        </p:nvSpPr>
        <p:spPr>
          <a:xfrm>
            <a:off x="9350872" y="2352464"/>
            <a:ext cx="978081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Adopter un discours professionnel sans s’emporter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9844424-46C1-6552-FA2C-4249EFE91F89}"/>
              </a:ext>
            </a:extLst>
          </p:cNvPr>
          <p:cNvSpPr txBox="1"/>
          <p:nvPr/>
        </p:nvSpPr>
        <p:spPr>
          <a:xfrm>
            <a:off x="9353278" y="2856644"/>
            <a:ext cx="978081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Savoir gérer son stress face à une mission dite urgente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8F869C7-2E35-000C-5AB8-AE7364BCC85E}"/>
              </a:ext>
            </a:extLst>
          </p:cNvPr>
          <p:cNvSpPr txBox="1"/>
          <p:nvPr/>
        </p:nvSpPr>
        <p:spPr>
          <a:xfrm>
            <a:off x="9350872" y="3393847"/>
            <a:ext cx="978081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Garder sa capacité d’analyse en période de forte affluence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4D86C61-5037-2505-37EE-A661DE573AC0}"/>
              </a:ext>
            </a:extLst>
          </p:cNvPr>
          <p:cNvSpPr txBox="1"/>
          <p:nvPr/>
        </p:nvSpPr>
        <p:spPr>
          <a:xfrm>
            <a:off x="9345429" y="7044369"/>
            <a:ext cx="978081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Il n’y a pas toujours de solution.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48AFB80-C7E1-1101-3E0F-985628DC26B7}"/>
              </a:ext>
            </a:extLst>
          </p:cNvPr>
          <p:cNvSpPr txBox="1"/>
          <p:nvPr/>
        </p:nvSpPr>
        <p:spPr>
          <a:xfrm>
            <a:off x="9345429" y="7497008"/>
            <a:ext cx="9780814" cy="541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46" lvl="1" indent="-269873" algn="just">
              <a:lnSpc>
                <a:spcPts val="3499"/>
              </a:lnSpc>
              <a:buFont typeface="Arial"/>
              <a:buChar char="•"/>
            </a:pPr>
            <a:r>
              <a:rPr lang="fr-FR" sz="2500" noProof="0" dirty="0">
                <a:solidFill>
                  <a:srgbClr val="FFFFFF"/>
                </a:solidFill>
                <a:latin typeface="Body Grotesque"/>
                <a:ea typeface="Body Grotesque"/>
                <a:cs typeface="Body Grotesque"/>
                <a:sym typeface="Body Grotesque"/>
              </a:rPr>
              <a:t>Subir la répercussion au niveau du service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1" grpId="0"/>
      <p:bldP spid="23" grpId="0"/>
      <p:bldP spid="25" grpId="0"/>
      <p:bldP spid="27" grpId="0"/>
      <p:bldP spid="2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805</TotalTime>
  <Words>1015</Words>
  <Application>Microsoft Office PowerPoint</Application>
  <PresentationFormat>Personnalisé</PresentationFormat>
  <Paragraphs>222</Paragraphs>
  <Slides>12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2" baseType="lpstr">
      <vt:lpstr>Body Grotesque Bold Italics</vt:lpstr>
      <vt:lpstr>Body Grotesque Bold</vt:lpstr>
      <vt:lpstr>Body Grotesque</vt:lpstr>
      <vt:lpstr>Arial</vt:lpstr>
      <vt:lpstr>Open Sans Bold</vt:lpstr>
      <vt:lpstr>Open Sans Italics</vt:lpstr>
      <vt:lpstr>Body Grotesque Italics</vt:lpstr>
      <vt:lpstr>Calibri</vt:lpstr>
      <vt:lpstr>Bricolage Grotesque 28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Soutenance d'alternance STEF</dc:title>
  <cp:lastModifiedBy>Louison Bruneau</cp:lastModifiedBy>
  <cp:revision>13</cp:revision>
  <dcterms:created xsi:type="dcterms:W3CDTF">2006-08-16T00:00:00Z</dcterms:created>
  <dcterms:modified xsi:type="dcterms:W3CDTF">2026-08-04T10:08:19Z</dcterms:modified>
  <dc:identifier>DAHMwJJF_sw</dc:identifier>
</cp:coreProperties>
</file>